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1" r:id="rId2"/>
    <p:sldId id="332" r:id="rId3"/>
    <p:sldId id="367" r:id="rId4"/>
    <p:sldId id="349" r:id="rId5"/>
    <p:sldId id="333" r:id="rId6"/>
    <p:sldId id="368" r:id="rId7"/>
    <p:sldId id="347" r:id="rId8"/>
    <p:sldId id="370" r:id="rId9"/>
    <p:sldId id="369" r:id="rId10"/>
    <p:sldId id="334" r:id="rId11"/>
    <p:sldId id="335" r:id="rId12"/>
    <p:sldId id="336" r:id="rId13"/>
    <p:sldId id="338" r:id="rId14"/>
    <p:sldId id="339" r:id="rId15"/>
    <p:sldId id="362" r:id="rId16"/>
    <p:sldId id="361" r:id="rId17"/>
    <p:sldId id="363" r:id="rId18"/>
    <p:sldId id="364" r:id="rId19"/>
    <p:sldId id="351" r:id="rId20"/>
    <p:sldId id="357" r:id="rId21"/>
    <p:sldId id="371" r:id="rId22"/>
    <p:sldId id="366" r:id="rId2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3300"/>
    <a:srgbClr val="00F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507" autoAdjust="0"/>
    <p:restoredTop sz="94620" autoAdjust="0"/>
  </p:normalViewPr>
  <p:slideViewPr>
    <p:cSldViewPr>
      <p:cViewPr varScale="1">
        <p:scale>
          <a:sx n="100" d="100"/>
          <a:sy n="100" d="100"/>
        </p:scale>
        <p:origin x="17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199"/>
            <a:ext cx="3026833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Chap3_AirborneImagery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819199"/>
            <a:ext cx="3026833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6760A2-6170-4E64-B8B9-9664812D6A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10392"/>
            <a:ext cx="5122333" cy="417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9199"/>
            <a:ext cx="3026833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Chap3_AirborneImagery</a:t>
            </a: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19199"/>
            <a:ext cx="3026833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A29E6CE-026F-4016-AAA8-4712C44C4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464500-8A88-4D55-A465-BD377BE9CB20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0241D4-52E4-463F-88F4-6A9C343624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1BD8BC7-D96A-42EF-9669-0381BE228955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07B840C-B224-4D6F-9BCE-8EAF0422C9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FFEFF94-8945-4889-B84A-9C37C4EFD0A3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5ADF9B7-C9B3-47FB-8018-B35214E4E4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5C82C3B-0671-4103-A713-94A47627CABB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8FCBC36-499D-4C65-9B2F-797CDA08A94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35B29CE-A20A-4223-ADF2-CB966A5E74C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49483B-7569-475B-96D7-31A1F03148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7EA6A8-1264-4BF5-BD15-57B13755DAAB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2647EA-2EC1-4720-8734-5D3A7FBA46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60A02F3-6E78-40AC-A2BA-40107867D11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42C7D4C-F59E-4026-8F39-57507B41035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A5DC7B-9BE7-4AB4-86D3-C9EE2845602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73A93F-6F69-4060-B5B3-F2C13A8EAE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60FE0E-B923-4949-A8A1-E7AC8C67686D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E90C46-87BC-44C2-9934-A7D710F72E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86EC91-AF0C-411F-88E8-F8371BE5E29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8D7D93-3A15-438B-89A4-C9901CB5A1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127E3BD-3491-4F3B-9870-B864E9A6EB2F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5A02664-7E89-4E3B-AF27-7D464481CC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E4A9D4-793A-4270-A304-8207B5E0071C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5A3C4D-2F2D-4878-BA01-653FECD85A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4D7FA0-02BF-4DD9-83F3-4A19CF53AC2A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95DBC0-3819-4697-8002-FB897FCBDB3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63FE67-863B-42A5-B97D-0D491511D6E8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83E02A-C27C-4AE0-A4C5-8E1085C6B34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C6B4EE3-CCAB-4806-855C-7E64925563E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717176-F3BD-4B70-B5F0-4D7380F2F7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E2CC3B-230F-49E6-AB18-C914FF9EFCFA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8A8D64-93B7-4B9A-9CFA-2F5C40FBDB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A999983-730A-4816-9B09-47DFBCF40AF6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B69FE1-70D1-4E28-8194-E78F37424D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ED3CF8D-938D-47C9-AAD6-5817B1ABC70A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6E3044-3C11-4114-9865-B64CEB98DA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52207E-7F3F-493D-B23C-E12D75DE878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DECF4C-C251-445D-8808-D164A450C2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E101EB-C6F8-49A8-903E-BA6446524E61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E7A77-62D6-4602-996A-136920E04FC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E5BD2A6-7222-49B5-AE98-C14DCA344D67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EA19AD-97CC-4CA8-8DD7-8E524B3D31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7B9578B-0588-4E16-A1A7-8C4E50657DAF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387944-3C30-4FFB-A2C9-51AF8ECD03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Chap3_AirborneImagery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09FA4-0016-46AE-AEF9-E70BE6012C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5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E11C-C09B-4A74-96B3-EE180AAD02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65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23555-C4F1-45A4-9A2F-DA0E93A6B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56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6D92-3E4C-4212-B842-60783E3D9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77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814E-5BF2-4635-A12D-F3DC2FDC4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80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C023D-CC9B-49FC-8D79-8E291A51B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88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49AD0-EA5D-4CCD-913B-7CAC75FC6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2691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18E65-82D4-403B-ACFF-981F7F7B1F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022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DF0B9-048C-4E87-BFEE-608B7D4C0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678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3B53-9CEA-4D3C-BBEE-A01F0729E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17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5E20F-37AF-47F5-88A1-3DFD827C8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50AB7-C762-4012-80F8-2FD8FC3E6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5.png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1.wmf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hypertextbook.com/physics/waves/color/basic-rgb.png" TargetMode="External"/><Relationship Id="rId3" Type="http://schemas.openxmlformats.org/officeDocument/2006/relationships/oleObject" Target="../embeddings/oleObject22.bin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ypertextbook.com/physics/waves/color/basic-cmy.png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wmf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z="4400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Remote Sensing</a:t>
            </a:r>
          </a:p>
        </p:txBody>
      </p:sp>
      <p:graphicFrame>
        <p:nvGraphicFramePr>
          <p:cNvPr id="4100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1066800" y="2133600"/>
            <a:ext cx="70866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Bookman Old Style" panose="02050604050505020204" pitchFamily="18" charset="0"/>
              </a:rPr>
              <a:t>Terminology of aerial photographs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Bookman Old Style" panose="02050604050505020204" pitchFamily="18" charset="0"/>
              </a:rPr>
              <a:t>Displaying multispectral images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800" dirty="0">
              <a:latin typeface="Bookman Old Style" panose="02050604050505020204" pitchFamily="18" charset="0"/>
            </a:endParaRPr>
          </a:p>
        </p:txBody>
      </p:sp>
      <p:sp>
        <p:nvSpPr>
          <p:cNvPr id="4102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4000" b="1" u="sng">
                <a:solidFill>
                  <a:srgbClr val="FF0000"/>
                </a:solidFill>
                <a:latin typeface="Bookman Old Style" panose="02050604050505020204" pitchFamily="18" charset="0"/>
              </a:rPr>
              <a:t>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010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Altitude of the camera above ground level (AGL), for a given focal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higher the altitude, the larger the area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lower the altitude, the smaller the area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Flight Height (Altitude)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532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Line 15"/>
          <p:cNvSpPr>
            <a:spLocks noChangeShapeType="1"/>
          </p:cNvSpPr>
          <p:nvPr/>
        </p:nvSpPr>
        <p:spPr bwMode="auto">
          <a:xfrm>
            <a:off x="838200" y="5638800"/>
            <a:ext cx="190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34" name="Group 17"/>
          <p:cNvGrpSpPr>
            <a:grpSpLocks/>
          </p:cNvGrpSpPr>
          <p:nvPr/>
        </p:nvGrpSpPr>
        <p:grpSpPr bwMode="auto">
          <a:xfrm>
            <a:off x="838200" y="3657600"/>
            <a:ext cx="1905000" cy="1981200"/>
            <a:chOff x="528" y="2304"/>
            <a:chExt cx="1200" cy="1248"/>
          </a:xfrm>
        </p:grpSpPr>
        <p:sp>
          <p:nvSpPr>
            <p:cNvPr id="22545" name="Line 12"/>
            <p:cNvSpPr>
              <a:spLocks noChangeShapeType="1"/>
            </p:cNvSpPr>
            <p:nvPr/>
          </p:nvSpPr>
          <p:spPr bwMode="auto">
            <a:xfrm>
              <a:off x="816" y="2304"/>
              <a:ext cx="4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Line 13"/>
            <p:cNvSpPr>
              <a:spLocks noChangeShapeType="1"/>
            </p:cNvSpPr>
            <p:nvPr/>
          </p:nvSpPr>
          <p:spPr bwMode="auto">
            <a:xfrm flipH="1">
              <a:off x="528" y="2304"/>
              <a:ext cx="768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Line 14"/>
            <p:cNvSpPr>
              <a:spLocks noChangeShapeType="1"/>
            </p:cNvSpPr>
            <p:nvPr/>
          </p:nvSpPr>
          <p:spPr bwMode="auto">
            <a:xfrm>
              <a:off x="816" y="2304"/>
              <a:ext cx="912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16"/>
            <p:cNvSpPr>
              <a:spLocks/>
            </p:cNvSpPr>
            <p:nvPr/>
          </p:nvSpPr>
          <p:spPr bwMode="auto">
            <a:xfrm>
              <a:off x="1080" y="2304"/>
              <a:ext cx="1" cy="1248"/>
            </a:xfrm>
            <a:custGeom>
              <a:avLst/>
              <a:gdLst>
                <a:gd name="T0" fmla="*/ 0 w 1"/>
                <a:gd name="T1" fmla="*/ 0 h 1248"/>
                <a:gd name="T2" fmla="*/ 0 w 1"/>
                <a:gd name="T3" fmla="*/ 1248 h 1248"/>
                <a:gd name="T4" fmla="*/ 0 60000 65536"/>
                <a:gd name="T5" fmla="*/ 0 60000 65536"/>
                <a:gd name="T6" fmla="*/ 0 w 1"/>
                <a:gd name="T7" fmla="*/ 0 h 1248"/>
                <a:gd name="T8" fmla="*/ 1 w 1"/>
                <a:gd name="T9" fmla="*/ 1248 h 12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248">
                  <a:moveTo>
                    <a:pt x="0" y="0"/>
                  </a:moveTo>
                  <a:lnTo>
                    <a:pt x="0" y="1248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5" name="Line 19"/>
          <p:cNvSpPr>
            <a:spLocks noChangeShapeType="1"/>
          </p:cNvSpPr>
          <p:nvPr/>
        </p:nvSpPr>
        <p:spPr bwMode="auto">
          <a:xfrm>
            <a:off x="4648200" y="3429000"/>
            <a:ext cx="762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Line 20"/>
          <p:cNvSpPr>
            <a:spLocks noChangeShapeType="1"/>
          </p:cNvSpPr>
          <p:nvPr/>
        </p:nvSpPr>
        <p:spPr bwMode="auto">
          <a:xfrm flipH="1">
            <a:off x="3962400" y="3429000"/>
            <a:ext cx="1447800" cy="2209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21"/>
          <p:cNvSpPr>
            <a:spLocks noChangeShapeType="1"/>
          </p:cNvSpPr>
          <p:nvPr/>
        </p:nvSpPr>
        <p:spPr bwMode="auto">
          <a:xfrm>
            <a:off x="4648200" y="3429000"/>
            <a:ext cx="1676400" cy="2209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Freeform 22"/>
          <p:cNvSpPr>
            <a:spLocks/>
          </p:cNvSpPr>
          <p:nvPr/>
        </p:nvSpPr>
        <p:spPr bwMode="auto">
          <a:xfrm flipH="1">
            <a:off x="4992688" y="3429000"/>
            <a:ext cx="74612" cy="2209800"/>
          </a:xfrm>
          <a:custGeom>
            <a:avLst/>
            <a:gdLst>
              <a:gd name="T0" fmla="*/ 0 w 1"/>
              <a:gd name="T1" fmla="*/ 0 h 1248"/>
              <a:gd name="T2" fmla="*/ 0 w 1"/>
              <a:gd name="T3" fmla="*/ 2147483646 h 1248"/>
              <a:gd name="T4" fmla="*/ 0 60000 65536"/>
              <a:gd name="T5" fmla="*/ 0 60000 65536"/>
              <a:gd name="T6" fmla="*/ 0 w 1"/>
              <a:gd name="T7" fmla="*/ 0 h 1248"/>
              <a:gd name="T8" fmla="*/ 1 w 1"/>
              <a:gd name="T9" fmla="*/ 1248 h 12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248">
                <a:moveTo>
                  <a:pt x="0" y="0"/>
                </a:moveTo>
                <a:lnTo>
                  <a:pt x="0" y="1248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23"/>
          <p:cNvSpPr>
            <a:spLocks noChangeShapeType="1"/>
          </p:cNvSpPr>
          <p:nvPr/>
        </p:nvSpPr>
        <p:spPr bwMode="auto">
          <a:xfrm>
            <a:off x="3962400" y="5638800"/>
            <a:ext cx="2362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Text Box 24"/>
          <p:cNvSpPr txBox="1">
            <a:spLocks noChangeArrowheads="1"/>
          </p:cNvSpPr>
          <p:nvPr/>
        </p:nvSpPr>
        <p:spPr bwMode="auto">
          <a:xfrm>
            <a:off x="1676400" y="4953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H1</a:t>
            </a:r>
          </a:p>
        </p:txBody>
      </p:sp>
      <p:sp>
        <p:nvSpPr>
          <p:cNvPr id="22541" name="Text Box 25"/>
          <p:cNvSpPr txBox="1">
            <a:spLocks noChangeArrowheads="1"/>
          </p:cNvSpPr>
          <p:nvPr/>
        </p:nvSpPr>
        <p:spPr bwMode="auto">
          <a:xfrm>
            <a:off x="30480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22542" name="Text Box 27"/>
          <p:cNvSpPr txBox="1">
            <a:spLocks noChangeArrowheads="1"/>
          </p:cNvSpPr>
          <p:nvPr/>
        </p:nvSpPr>
        <p:spPr bwMode="auto">
          <a:xfrm>
            <a:off x="5105400" y="4876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H2</a:t>
            </a:r>
          </a:p>
        </p:txBody>
      </p:sp>
      <p:sp>
        <p:nvSpPr>
          <p:cNvPr id="22543" name="Line 28"/>
          <p:cNvSpPr>
            <a:spLocks noChangeShapeType="1"/>
          </p:cNvSpPr>
          <p:nvPr/>
        </p:nvSpPr>
        <p:spPr bwMode="auto">
          <a:xfrm flipH="1" flipV="1">
            <a:off x="1752600" y="3810000"/>
            <a:ext cx="1295400" cy="76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29"/>
          <p:cNvSpPr>
            <a:spLocks noChangeShapeType="1"/>
          </p:cNvSpPr>
          <p:nvPr/>
        </p:nvSpPr>
        <p:spPr bwMode="auto">
          <a:xfrm flipV="1">
            <a:off x="3352800" y="3581400"/>
            <a:ext cx="16764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2514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Photo Scale (S) =   </a:t>
            </a:r>
            <a:r>
              <a:rPr lang="en-US" altLang="en-US" sz="2400" u="sng"/>
              <a:t>Distance on Photograph</a:t>
            </a: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			     	Distance on the ground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/>
              <a:t>For an aerial photograph, scale is: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		S =     </a:t>
            </a:r>
            <a:r>
              <a:rPr lang="en-US" altLang="en-US" sz="2400" u="sng"/>
              <a:t>camera focal length (f)    </a:t>
            </a: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       	       flying height above terrain(H)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Scale</a:t>
            </a:r>
            <a:endParaRPr lang="en-US" altLang="en-US" sz="3600">
              <a:solidFill>
                <a:schemeClr val="bg1"/>
              </a:solidFill>
            </a:endParaRPr>
          </a:p>
        </p:txBody>
      </p:sp>
      <p:graphicFrame>
        <p:nvGraphicFramePr>
          <p:cNvPr id="24580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457200" y="4114800"/>
            <a:ext cx="8305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Scale can be denoted as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2000"/>
              <a:t>Verbal scale:                       1 cm equals 1 km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/>
              <a:t>Representative fraction:      1/100,000, or Ratio scale:1:100,000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000"/>
              <a:t>Graphic (bar) scale:		</a:t>
            </a:r>
          </a:p>
        </p:txBody>
      </p:sp>
      <p:grpSp>
        <p:nvGrpSpPr>
          <p:cNvPr id="24582" name="Group 12"/>
          <p:cNvGrpSpPr>
            <a:grpSpLocks/>
          </p:cNvGrpSpPr>
          <p:nvPr/>
        </p:nvGrpSpPr>
        <p:grpSpPr bwMode="auto">
          <a:xfrm>
            <a:off x="3962400" y="5410200"/>
            <a:ext cx="2544763" cy="319088"/>
            <a:chOff x="2871" y="3020"/>
            <a:chExt cx="1603" cy="201"/>
          </a:xfrm>
        </p:grpSpPr>
        <p:sp>
          <p:nvSpPr>
            <p:cNvPr id="24583" name="Rectangle 13"/>
            <p:cNvSpPr>
              <a:spLocks noChangeArrowheads="1"/>
            </p:cNvSpPr>
            <p:nvPr/>
          </p:nvSpPr>
          <p:spPr bwMode="auto">
            <a:xfrm>
              <a:off x="2915" y="3145"/>
              <a:ext cx="212" cy="37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4" name="Rectangle 14"/>
            <p:cNvSpPr>
              <a:spLocks noChangeArrowheads="1"/>
            </p:cNvSpPr>
            <p:nvPr/>
          </p:nvSpPr>
          <p:spPr bwMode="auto">
            <a:xfrm>
              <a:off x="2915" y="3182"/>
              <a:ext cx="212" cy="3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5" name="Rectangle 15"/>
            <p:cNvSpPr>
              <a:spLocks noChangeArrowheads="1"/>
            </p:cNvSpPr>
            <p:nvPr/>
          </p:nvSpPr>
          <p:spPr bwMode="auto">
            <a:xfrm>
              <a:off x="3127" y="3145"/>
              <a:ext cx="215" cy="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6" name="Rectangle 16"/>
            <p:cNvSpPr>
              <a:spLocks noChangeArrowheads="1"/>
            </p:cNvSpPr>
            <p:nvPr/>
          </p:nvSpPr>
          <p:spPr bwMode="auto">
            <a:xfrm>
              <a:off x="3127" y="3182"/>
              <a:ext cx="215" cy="3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7" name="Rectangle 17"/>
            <p:cNvSpPr>
              <a:spLocks noChangeArrowheads="1"/>
            </p:cNvSpPr>
            <p:nvPr/>
          </p:nvSpPr>
          <p:spPr bwMode="auto">
            <a:xfrm>
              <a:off x="3342" y="3145"/>
              <a:ext cx="427" cy="37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8" name="Rectangle 18"/>
            <p:cNvSpPr>
              <a:spLocks noChangeArrowheads="1"/>
            </p:cNvSpPr>
            <p:nvPr/>
          </p:nvSpPr>
          <p:spPr bwMode="auto">
            <a:xfrm>
              <a:off x="3342" y="3182"/>
              <a:ext cx="427" cy="39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89" name="Rectangle 19"/>
            <p:cNvSpPr>
              <a:spLocks noChangeArrowheads="1"/>
            </p:cNvSpPr>
            <p:nvPr/>
          </p:nvSpPr>
          <p:spPr bwMode="auto">
            <a:xfrm>
              <a:off x="3769" y="3145"/>
              <a:ext cx="427" cy="37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0" name="Rectangle 20"/>
            <p:cNvSpPr>
              <a:spLocks noChangeArrowheads="1"/>
            </p:cNvSpPr>
            <p:nvPr/>
          </p:nvSpPr>
          <p:spPr bwMode="auto">
            <a:xfrm>
              <a:off x="3769" y="3182"/>
              <a:ext cx="427" cy="39"/>
            </a:xfrm>
            <a:prstGeom prst="rect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4591" name="Rectangle 21"/>
            <p:cNvSpPr>
              <a:spLocks noChangeArrowheads="1"/>
            </p:cNvSpPr>
            <p:nvPr/>
          </p:nvSpPr>
          <p:spPr bwMode="auto">
            <a:xfrm>
              <a:off x="2871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4</a:t>
              </a:r>
            </a:p>
          </p:txBody>
        </p:sp>
        <p:sp>
          <p:nvSpPr>
            <p:cNvPr id="24592" name="Rectangle 22"/>
            <p:cNvSpPr>
              <a:spLocks noChangeArrowheads="1"/>
            </p:cNvSpPr>
            <p:nvPr/>
          </p:nvSpPr>
          <p:spPr bwMode="auto">
            <a:xfrm>
              <a:off x="2915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0</a:t>
              </a:r>
            </a:p>
          </p:txBody>
        </p:sp>
        <p:sp>
          <p:nvSpPr>
            <p:cNvPr id="24593" name="Rectangle 23"/>
            <p:cNvSpPr>
              <a:spLocks noChangeArrowheads="1"/>
            </p:cNvSpPr>
            <p:nvPr/>
          </p:nvSpPr>
          <p:spPr bwMode="auto">
            <a:xfrm>
              <a:off x="3320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0</a:t>
              </a:r>
            </a:p>
          </p:txBody>
        </p:sp>
        <p:sp>
          <p:nvSpPr>
            <p:cNvPr id="24594" name="Rectangle 24"/>
            <p:cNvSpPr>
              <a:spLocks noChangeArrowheads="1"/>
            </p:cNvSpPr>
            <p:nvPr/>
          </p:nvSpPr>
          <p:spPr bwMode="auto">
            <a:xfrm>
              <a:off x="3725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4</a:t>
              </a:r>
            </a:p>
          </p:txBody>
        </p:sp>
        <p:sp>
          <p:nvSpPr>
            <p:cNvPr id="24595" name="Rectangle 25"/>
            <p:cNvSpPr>
              <a:spLocks noChangeArrowheads="1"/>
            </p:cNvSpPr>
            <p:nvPr/>
          </p:nvSpPr>
          <p:spPr bwMode="auto">
            <a:xfrm>
              <a:off x="3769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0</a:t>
              </a:r>
            </a:p>
          </p:txBody>
        </p:sp>
        <p:sp>
          <p:nvSpPr>
            <p:cNvPr id="24596" name="Rectangle 26"/>
            <p:cNvSpPr>
              <a:spLocks noChangeArrowheads="1"/>
            </p:cNvSpPr>
            <p:nvPr/>
          </p:nvSpPr>
          <p:spPr bwMode="auto">
            <a:xfrm>
              <a:off x="4152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8</a:t>
              </a:r>
            </a:p>
          </p:txBody>
        </p:sp>
        <p:sp>
          <p:nvSpPr>
            <p:cNvPr id="24597" name="Rectangle 27"/>
            <p:cNvSpPr>
              <a:spLocks noChangeArrowheads="1"/>
            </p:cNvSpPr>
            <p:nvPr/>
          </p:nvSpPr>
          <p:spPr bwMode="auto">
            <a:xfrm>
              <a:off x="4196" y="3020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0</a:t>
              </a:r>
            </a:p>
          </p:txBody>
        </p:sp>
        <p:sp>
          <p:nvSpPr>
            <p:cNvPr id="24598" name="Rectangle 28"/>
            <p:cNvSpPr>
              <a:spLocks noChangeArrowheads="1"/>
            </p:cNvSpPr>
            <p:nvPr/>
          </p:nvSpPr>
          <p:spPr bwMode="auto">
            <a:xfrm>
              <a:off x="4292" y="3020"/>
              <a:ext cx="8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M</a:t>
              </a:r>
            </a:p>
          </p:txBody>
        </p:sp>
        <p:sp>
          <p:nvSpPr>
            <p:cNvPr id="24599" name="Rectangle 29"/>
            <p:cNvSpPr>
              <a:spLocks noChangeArrowheads="1"/>
            </p:cNvSpPr>
            <p:nvPr/>
          </p:nvSpPr>
          <p:spPr bwMode="auto">
            <a:xfrm>
              <a:off x="4356" y="3020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i</a:t>
              </a:r>
            </a:p>
          </p:txBody>
        </p:sp>
        <p:sp>
          <p:nvSpPr>
            <p:cNvPr id="24600" name="Rectangle 30"/>
            <p:cNvSpPr>
              <a:spLocks noChangeArrowheads="1"/>
            </p:cNvSpPr>
            <p:nvPr/>
          </p:nvSpPr>
          <p:spPr bwMode="auto">
            <a:xfrm>
              <a:off x="4375" y="3020"/>
              <a:ext cx="2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l</a:t>
              </a:r>
            </a:p>
          </p:txBody>
        </p:sp>
        <p:sp>
          <p:nvSpPr>
            <p:cNvPr id="24601" name="Rectangle 31"/>
            <p:cNvSpPr>
              <a:spLocks noChangeArrowheads="1"/>
            </p:cNvSpPr>
            <p:nvPr/>
          </p:nvSpPr>
          <p:spPr bwMode="auto">
            <a:xfrm>
              <a:off x="4393" y="3020"/>
              <a:ext cx="4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e</a:t>
              </a:r>
            </a:p>
          </p:txBody>
        </p:sp>
        <p:sp>
          <p:nvSpPr>
            <p:cNvPr id="24602" name="Rectangle 32"/>
            <p:cNvSpPr>
              <a:spLocks noChangeArrowheads="1"/>
            </p:cNvSpPr>
            <p:nvPr/>
          </p:nvSpPr>
          <p:spPr bwMode="auto">
            <a:xfrm>
              <a:off x="4437" y="3020"/>
              <a:ext cx="3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/>
                <a:t>s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925443"/>
            <a:ext cx="7772400" cy="3657600"/>
          </a:xfrm>
        </p:spPr>
        <p:txBody>
          <a:bodyPr/>
          <a:lstStyle/>
          <a:p>
            <a:pPr marL="609600" indent="-609600"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/>
              <a:t>The field of view of a camera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 Angle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6628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10" descr="fig3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28800"/>
            <a:ext cx="5105400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609600" y="4953000"/>
            <a:ext cx="7924800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Giving the same flight height, viewing angle is determined by the focal length.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smaller the focal length, the larger the view angle</a:t>
            </a:r>
          </a:p>
        </p:txBody>
      </p:sp>
      <p:sp>
        <p:nvSpPr>
          <p:cNvPr id="26631" name="Rectangle 12"/>
          <p:cNvSpPr>
            <a:spLocks noChangeArrowheads="1"/>
          </p:cNvSpPr>
          <p:nvPr/>
        </p:nvSpPr>
        <p:spPr bwMode="auto">
          <a:xfrm>
            <a:off x="3724275" y="388620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f1 &gt; f2 &gt; f3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a1 &lt; a2 &lt; a3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>
                <a:latin typeface="Bookman Old Style" panose="02050604050505020204" pitchFamily="18" charset="0"/>
              </a:rPr>
              <a:t>The actual area on the ground that one air photograph covers. Determined by the altitude and the camera’s viewing angle. </a:t>
            </a: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Coverage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676" name="Object 10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10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20" descr="ground cover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7724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advantage and disadvantage of </a:t>
            </a:r>
            <a:b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aerial photography (film)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Remote Sensing</a:t>
            </a:r>
          </a:p>
        </p:txBody>
      </p:sp>
      <p:graphicFrame>
        <p:nvGraphicFramePr>
          <p:cNvPr id="30725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914400" y="3657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11271" name="Rectangle 11"/>
          <p:cNvSpPr>
            <a:spLocks noChangeArrowheads="1"/>
          </p:cNvSpPr>
          <p:nvPr/>
        </p:nvSpPr>
        <p:spPr bwMode="auto">
          <a:xfrm>
            <a:off x="914400" y="1516063"/>
            <a:ext cx="63246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Bookman Old Style" panose="02050604050505020204" pitchFamily="18" charset="0"/>
              </a:rPr>
              <a:t>Advantages: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High resolution (ground)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Flexibility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High geometric reliability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Relatively inexpensive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Bookman Old Style" panose="0205060405050502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Bookman Old Style" panose="02050604050505020204" pitchFamily="18" charset="0"/>
              </a:rPr>
              <a:t>Disadvantages: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Day light exposure (10:00 am- 2:00 pm) required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Poorer contrast at shorter wavelengths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Film non-reusable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Inconvenient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>
                <a:latin typeface="Bookman Old Style" panose="02050604050505020204" pitchFamily="18" charset="0"/>
              </a:rPr>
              <a:t>Inefficient for digital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2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5" descr="specr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4064000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Panchromatic imaging</a:t>
            </a:r>
          </a:p>
        </p:txBody>
      </p:sp>
      <p:graphicFrame>
        <p:nvGraphicFramePr>
          <p:cNvPr id="32773" name="Object 5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4" imgW="4487863" imgH="3116263" progId="MS_ClipArt_Gallery.2">
                  <p:embed/>
                </p:oleObj>
              </mc:Choice>
              <mc:Fallback>
                <p:oleObj name="Clip" r:id="rId4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914400" y="3657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457200" y="666998"/>
            <a:ext cx="7696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 panchromatic imaging,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sensor is a single channel detector sensitive to radiation in a </a:t>
            </a: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broad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wavelength range. </a:t>
            </a:r>
          </a:p>
        </p:txBody>
      </p:sp>
      <p:graphicFrame>
        <p:nvGraphicFramePr>
          <p:cNvPr id="32776" name="Object 11"/>
          <p:cNvGraphicFramePr>
            <a:graphicFrameLocks noChangeAspect="1"/>
          </p:cNvGraphicFramePr>
          <p:nvPr/>
        </p:nvGraphicFramePr>
        <p:xfrm>
          <a:off x="4648200" y="2514600"/>
          <a:ext cx="3833813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4866667" imgH="4933333" progId="Paint.Picture">
                  <p:embed/>
                </p:oleObj>
              </mc:Choice>
              <mc:Fallback>
                <p:oleObj name="Bitmap Image" r:id="rId7" imgW="4866667" imgH="4933333" progId="Paint.Picture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514600"/>
                        <a:ext cx="3833813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Text Box 12"/>
          <p:cNvSpPr txBox="1">
            <a:spLocks noChangeArrowheads="1"/>
          </p:cNvSpPr>
          <p:nvPr/>
        </p:nvSpPr>
        <p:spPr bwMode="auto">
          <a:xfrm>
            <a:off x="381000" y="1676400"/>
            <a:ext cx="74676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Where the wavelength range coincides with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the visible range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the resulting image resembles a "black-and-white" photograph. </a:t>
            </a: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838201" y="4568824"/>
            <a:ext cx="3657600" cy="191936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Multispectral Imaging</a:t>
            </a:r>
          </a:p>
        </p:txBody>
      </p:sp>
      <p:graphicFrame>
        <p:nvGraphicFramePr>
          <p:cNvPr id="34820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914400" y="3657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4822" name="Rectangle 11"/>
          <p:cNvSpPr>
            <a:spLocks noChangeArrowheads="1"/>
          </p:cNvSpPr>
          <p:nvPr/>
        </p:nvSpPr>
        <p:spPr bwMode="auto">
          <a:xfrm>
            <a:off x="838200" y="801082"/>
            <a:ext cx="723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multispectral, or multiband data,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there are several layers, or values for each pixel, each representing a different “channel/band” or reflectance in a wavelength spectrum.</a:t>
            </a:r>
          </a:p>
        </p:txBody>
      </p:sp>
      <p:pic>
        <p:nvPicPr>
          <p:cNvPr id="34823" name="Picture 12" descr="specre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001963"/>
            <a:ext cx="3962400" cy="339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Text Box 14"/>
          <p:cNvSpPr txBox="1">
            <a:spLocks noChangeArrowheads="1"/>
          </p:cNvSpPr>
          <p:nvPr/>
        </p:nvSpPr>
        <p:spPr bwMode="auto">
          <a:xfrm>
            <a:off x="533400" y="25908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“band” or “channel” is sensitive to radiation within a different band of wavelength, through use of different filters.</a:t>
            </a:r>
          </a:p>
        </p:txBody>
      </p:sp>
      <p:sp>
        <p:nvSpPr>
          <p:cNvPr id="34825" name="Rectangle 15"/>
          <p:cNvSpPr>
            <a:spLocks noChangeArrowheads="1"/>
          </p:cNvSpPr>
          <p:nvPr/>
        </p:nvSpPr>
        <p:spPr bwMode="auto">
          <a:xfrm>
            <a:off x="4171950" y="3026570"/>
            <a:ext cx="4229100" cy="157003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Displaying multispectral bands separately</a:t>
            </a:r>
          </a:p>
        </p:txBody>
      </p:sp>
      <p:graphicFrame>
        <p:nvGraphicFramePr>
          <p:cNvPr id="36868" name="Object 5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914400" y="3657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6870" name="Rectangle 10"/>
          <p:cNvSpPr>
            <a:spLocks noChangeArrowheads="1"/>
          </p:cNvSpPr>
          <p:nvPr/>
        </p:nvSpPr>
        <p:spPr bwMode="auto">
          <a:xfrm>
            <a:off x="838200" y="904190"/>
            <a:ext cx="7239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bands can be looked at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separately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band from a multispectral image would be displayed as a grayscale image, with each pixel represented by a grayscale value.</a:t>
            </a:r>
          </a:p>
        </p:txBody>
      </p:sp>
      <p:grpSp>
        <p:nvGrpSpPr>
          <p:cNvPr id="36871" name="Group 18"/>
          <p:cNvGrpSpPr>
            <a:grpSpLocks/>
          </p:cNvGrpSpPr>
          <p:nvPr/>
        </p:nvGrpSpPr>
        <p:grpSpPr bwMode="auto">
          <a:xfrm>
            <a:off x="304800" y="3352800"/>
            <a:ext cx="8439150" cy="2190750"/>
            <a:chOff x="192" y="1920"/>
            <a:chExt cx="5316" cy="1380"/>
          </a:xfrm>
        </p:grpSpPr>
        <p:graphicFrame>
          <p:nvGraphicFramePr>
            <p:cNvPr id="36875" name="Object 12"/>
            <p:cNvGraphicFramePr>
              <a:graphicFrameLocks noChangeAspect="1"/>
            </p:cNvGraphicFramePr>
            <p:nvPr/>
          </p:nvGraphicFramePr>
          <p:xfrm>
            <a:off x="192" y="1920"/>
            <a:ext cx="1680" cy="1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2847619" imgH="2314286" progId="Paint.Picture">
                    <p:embed/>
                  </p:oleObj>
                </mc:Choice>
                <mc:Fallback>
                  <p:oleObj name="Bitmap Image" r:id="rId6" imgW="2847619" imgH="2314286" progId="Paint.Picture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1920"/>
                          <a:ext cx="1680" cy="1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6" name="Object 13"/>
            <p:cNvGraphicFramePr>
              <a:graphicFrameLocks noChangeAspect="1"/>
            </p:cNvGraphicFramePr>
            <p:nvPr/>
          </p:nvGraphicFramePr>
          <p:xfrm>
            <a:off x="2016" y="1925"/>
            <a:ext cx="1728" cy="1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8" imgW="2657846" imgH="2095793" progId="Paint.Picture">
                    <p:embed/>
                  </p:oleObj>
                </mc:Choice>
                <mc:Fallback>
                  <p:oleObj name="Bitmap Image" r:id="rId8" imgW="2657846" imgH="2095793" progId="Paint.Picture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6" y="1925"/>
                          <a:ext cx="1728" cy="1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877" name="Object 14"/>
            <p:cNvGraphicFramePr>
              <a:graphicFrameLocks noChangeAspect="1"/>
            </p:cNvGraphicFramePr>
            <p:nvPr/>
          </p:nvGraphicFramePr>
          <p:xfrm>
            <a:off x="3840" y="1920"/>
            <a:ext cx="1668" cy="1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10" imgW="2647619" imgH="2190476" progId="Paint.Picture">
                    <p:embed/>
                  </p:oleObj>
                </mc:Choice>
                <mc:Fallback>
                  <p:oleObj name="Bitmap Image" r:id="rId10" imgW="2647619" imgH="2190476" progId="Paint.Pictur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920"/>
                          <a:ext cx="1668" cy="13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72" name="Text Box 15"/>
          <p:cNvSpPr txBox="1">
            <a:spLocks noChangeArrowheads="1"/>
          </p:cNvSpPr>
          <p:nvPr/>
        </p:nvSpPr>
        <p:spPr bwMode="auto">
          <a:xfrm>
            <a:off x="10668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blue</a:t>
            </a:r>
          </a:p>
        </p:txBody>
      </p:sp>
      <p:sp>
        <p:nvSpPr>
          <p:cNvPr id="36873" name="Text Box 16"/>
          <p:cNvSpPr txBox="1">
            <a:spLocks noChangeArrowheads="1"/>
          </p:cNvSpPr>
          <p:nvPr/>
        </p:nvSpPr>
        <p:spPr bwMode="auto">
          <a:xfrm>
            <a:off x="39624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green</a:t>
            </a:r>
          </a:p>
        </p:txBody>
      </p:sp>
      <p:sp>
        <p:nvSpPr>
          <p:cNvPr id="36874" name="Text Box 17"/>
          <p:cNvSpPr txBox="1">
            <a:spLocks noChangeArrowheads="1"/>
          </p:cNvSpPr>
          <p:nvPr/>
        </p:nvSpPr>
        <p:spPr bwMode="auto">
          <a:xfrm>
            <a:off x="6934200" y="563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red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144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2800"/>
          </a:p>
          <a:p>
            <a:pPr eaLnBrk="1" hangingPunct="1">
              <a:buFontTx/>
              <a:buNone/>
            </a:pPr>
            <a:endParaRPr lang="en-US" altLang="en-US" sz="2800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</a:rPr>
              <a:t>Displaying multispectral bands (2)</a:t>
            </a:r>
          </a:p>
        </p:txBody>
      </p:sp>
      <p:graphicFrame>
        <p:nvGraphicFramePr>
          <p:cNvPr id="38916" name="Object 5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 Box 9"/>
          <p:cNvSpPr txBox="1">
            <a:spLocks noChangeArrowheads="1"/>
          </p:cNvSpPr>
          <p:nvPr/>
        </p:nvSpPr>
        <p:spPr bwMode="auto">
          <a:xfrm>
            <a:off x="914400" y="3657600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/>
          </a:p>
        </p:txBody>
      </p:sp>
      <p:sp>
        <p:nvSpPr>
          <p:cNvPr id="38918" name="Rectangle 10"/>
          <p:cNvSpPr>
            <a:spLocks noChangeArrowheads="1"/>
          </p:cNvSpPr>
          <p:nvPr/>
        </p:nvSpPr>
        <p:spPr bwMode="auto">
          <a:xfrm>
            <a:off x="533400" y="822325"/>
            <a:ext cx="8305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/>
              <a:t>These bands can be combined to make “composite” images.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533400" y="1981200"/>
            <a:ext cx="7848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2800"/>
              <a:t>Composite images are usually displayed by assigning three of the bands to the red, green and blue channels and displaying them </a:t>
            </a:r>
            <a:r>
              <a:rPr lang="en-US" altLang="en-US" sz="2800" i="1"/>
              <a:t>additively</a:t>
            </a:r>
            <a:r>
              <a:rPr lang="en-US" altLang="en-US" sz="2800"/>
              <a:t>.</a:t>
            </a:r>
          </a:p>
        </p:txBody>
      </p:sp>
      <p:graphicFrame>
        <p:nvGraphicFramePr>
          <p:cNvPr id="38920" name="Object 13"/>
          <p:cNvGraphicFramePr>
            <a:graphicFrameLocks noChangeAspect="1"/>
          </p:cNvGraphicFramePr>
          <p:nvPr/>
        </p:nvGraphicFramePr>
        <p:xfrm>
          <a:off x="1295400" y="3810000"/>
          <a:ext cx="6324600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4923810" imgH="1724266" progId="Paint.Picture">
                  <p:embed/>
                </p:oleObj>
              </mc:Choice>
              <mc:Fallback>
                <p:oleObj name="Bitmap Image" r:id="rId6" imgW="4923810" imgH="1724266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10000"/>
                        <a:ext cx="6324600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772400" cy="914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additive primaries: red, green, and blue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/>
              <a:t>subtractive primaries: cyan, magenta, and yellow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Color types</a:t>
            </a:r>
            <a:endParaRPr lang="en-US" altLang="en-US" sz="3600" b="1">
              <a:solidFill>
                <a:schemeClr val="bg1"/>
              </a:solidFill>
            </a:endParaRPr>
          </a:p>
        </p:txBody>
      </p:sp>
      <p:graphicFrame>
        <p:nvGraphicFramePr>
          <p:cNvPr id="40964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2209800" y="4343400"/>
            <a:ext cx="533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Additive and subtractive colors </a:t>
            </a:r>
          </a:p>
        </p:txBody>
      </p:sp>
      <p:sp>
        <p:nvSpPr>
          <p:cNvPr id="40966" name="Text Box 11"/>
          <p:cNvSpPr txBox="1">
            <a:spLocks noChangeArrowheads="1"/>
          </p:cNvSpPr>
          <p:nvPr/>
        </p:nvSpPr>
        <p:spPr bwMode="auto">
          <a:xfrm>
            <a:off x="609600" y="4724400"/>
            <a:ext cx="830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/>
              <a:t>Blue+Green+Red = White	                        Yellow+Magenta+Cyan = Black</a:t>
            </a:r>
          </a:p>
        </p:txBody>
      </p:sp>
      <p:sp>
        <p:nvSpPr>
          <p:cNvPr id="40967" name="Text Box 12"/>
          <p:cNvSpPr txBox="1">
            <a:spLocks noChangeArrowheads="1"/>
          </p:cNvSpPr>
          <p:nvPr/>
        </p:nvSpPr>
        <p:spPr bwMode="auto">
          <a:xfrm>
            <a:off x="609600" y="5257800"/>
            <a:ext cx="762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/>
              <a:t>Displaying image is based on additive mixing of primary colors, whereas color photography is based on subtractive mixing of complementary colors.</a:t>
            </a:r>
          </a:p>
        </p:txBody>
      </p:sp>
      <p:sp>
        <p:nvSpPr>
          <p:cNvPr id="40968" name="Text Box 13"/>
          <p:cNvSpPr txBox="1">
            <a:spLocks noChangeArrowheads="1"/>
          </p:cNvSpPr>
          <p:nvPr/>
        </p:nvSpPr>
        <p:spPr bwMode="auto">
          <a:xfrm>
            <a:off x="685800" y="28194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CC3300"/>
                </a:solidFill>
              </a:rPr>
              <a:t>Light mixing follows this</a:t>
            </a:r>
          </a:p>
        </p:txBody>
      </p:sp>
      <p:sp>
        <p:nvSpPr>
          <p:cNvPr id="40969" name="Text Box 14"/>
          <p:cNvSpPr txBox="1">
            <a:spLocks noChangeArrowheads="1"/>
          </p:cNvSpPr>
          <p:nvPr/>
        </p:nvSpPr>
        <p:spPr bwMode="auto">
          <a:xfrm>
            <a:off x="7010400" y="27432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accent1"/>
                </a:solidFill>
              </a:rPr>
              <a:t>Dye mixing follows this</a:t>
            </a:r>
          </a:p>
        </p:txBody>
      </p:sp>
      <p:pic>
        <p:nvPicPr>
          <p:cNvPr id="40970" name="Picture 15" descr="basic-cm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1" name="Picture 16" descr="basic-rgb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Terminology of aerial Photographs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Vantage point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Flight height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View angle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 coverage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Remote Sensing</a:t>
            </a:r>
          </a:p>
        </p:txBody>
      </p:sp>
      <p:graphicFrame>
        <p:nvGraphicFramePr>
          <p:cNvPr id="6149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323850" y="657225"/>
            <a:ext cx="86106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Bands are assigned to color channels in such a way that colors in the image roughly correspond with the colors in the real world. Often assigned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alt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can result in this.</a:t>
            </a:r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color composite</a:t>
            </a:r>
          </a:p>
        </p:txBody>
      </p:sp>
      <p:graphicFrame>
        <p:nvGraphicFramePr>
          <p:cNvPr id="43012" name="Object 9" descr="White marble"/>
          <p:cNvGraphicFramePr>
            <a:graphicFrameLocks noChangeAspect="1"/>
          </p:cNvGraphicFramePr>
          <p:nvPr/>
        </p:nvGraphicFramePr>
        <p:xfrm>
          <a:off x="0" y="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9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3013" name="Group 63"/>
          <p:cNvGrpSpPr>
            <a:grpSpLocks/>
          </p:cNvGrpSpPr>
          <p:nvPr/>
        </p:nvGrpSpPr>
        <p:grpSpPr bwMode="auto">
          <a:xfrm>
            <a:off x="152400" y="1828800"/>
            <a:ext cx="8763000" cy="4800600"/>
            <a:chOff x="192" y="1392"/>
            <a:chExt cx="5088" cy="2620"/>
          </a:xfrm>
        </p:grpSpPr>
        <p:sp>
          <p:nvSpPr>
            <p:cNvPr id="43014" name="Rectangle 16"/>
            <p:cNvSpPr>
              <a:spLocks noChangeArrowheads="1"/>
            </p:cNvSpPr>
            <p:nvPr/>
          </p:nvSpPr>
          <p:spPr bwMode="auto">
            <a:xfrm>
              <a:off x="192" y="1776"/>
              <a:ext cx="20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Band Composite Output =</a:t>
              </a:r>
            </a:p>
          </p:txBody>
        </p:sp>
        <p:grpSp>
          <p:nvGrpSpPr>
            <p:cNvPr id="43015" name="Group 18"/>
            <p:cNvGrpSpPr>
              <a:grpSpLocks/>
            </p:cNvGrpSpPr>
            <p:nvPr/>
          </p:nvGrpSpPr>
          <p:grpSpPr bwMode="auto">
            <a:xfrm>
              <a:off x="345" y="3488"/>
              <a:ext cx="4935" cy="524"/>
              <a:chOff x="132" y="1503"/>
              <a:chExt cx="5262" cy="714"/>
            </a:xfrm>
          </p:grpSpPr>
          <p:grpSp>
            <p:nvGrpSpPr>
              <p:cNvPr id="43031" name="Group 19"/>
              <p:cNvGrpSpPr>
                <a:grpSpLocks/>
              </p:cNvGrpSpPr>
              <p:nvPr/>
            </p:nvGrpSpPr>
            <p:grpSpPr bwMode="auto">
              <a:xfrm>
                <a:off x="1570" y="1503"/>
                <a:ext cx="3824" cy="425"/>
                <a:chOff x="994" y="1503"/>
                <a:chExt cx="3824" cy="425"/>
              </a:xfrm>
            </p:grpSpPr>
            <p:sp>
              <p:nvSpPr>
                <p:cNvPr id="43040" name="Rectangle 20"/>
                <p:cNvSpPr>
                  <a:spLocks noChangeArrowheads="1"/>
                </p:cNvSpPr>
                <p:nvPr/>
              </p:nvSpPr>
              <p:spPr bwMode="auto">
                <a:xfrm>
                  <a:off x="2216" y="1801"/>
                  <a:ext cx="584" cy="6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3041" name="AutoShape 21"/>
                <p:cNvSpPr>
                  <a:spLocks noChangeArrowheads="1"/>
                </p:cNvSpPr>
                <p:nvPr/>
              </p:nvSpPr>
              <p:spPr bwMode="auto">
                <a:xfrm>
                  <a:off x="994" y="1503"/>
                  <a:ext cx="487" cy="313"/>
                </a:xfrm>
                <a:prstGeom prst="cube">
                  <a:avLst>
                    <a:gd name="adj" fmla="val 24986"/>
                  </a:avLst>
                </a:prstGeom>
                <a:solidFill>
                  <a:srgbClr val="3365FB"/>
                </a:solidFill>
                <a:ln w="12700">
                  <a:solidFill>
                    <a:srgbClr val="A2C1FE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lIns="93662" tIns="47625" rIns="93662" bIns="47625" anchor="ctr"/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BLUE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2" name="AutoShape 22"/>
                <p:cNvSpPr>
                  <a:spLocks noChangeArrowheads="1"/>
                </p:cNvSpPr>
                <p:nvPr/>
              </p:nvSpPr>
              <p:spPr bwMode="auto">
                <a:xfrm>
                  <a:off x="1404" y="1503"/>
                  <a:ext cx="470" cy="313"/>
                </a:xfrm>
                <a:prstGeom prst="cube">
                  <a:avLst>
                    <a:gd name="adj" fmla="val 24986"/>
                  </a:avLst>
                </a:prstGeom>
                <a:solidFill>
                  <a:srgbClr val="00FF00"/>
                </a:solidFill>
                <a:ln w="12700">
                  <a:solidFill>
                    <a:srgbClr val="C8FEC8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lIns="93662" tIns="47625" rIns="93662" bIns="47625" anchor="ctr"/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GREEN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3" name="AutoShape 23"/>
                <p:cNvSpPr>
                  <a:spLocks noChangeArrowheads="1"/>
                </p:cNvSpPr>
                <p:nvPr/>
              </p:nvSpPr>
              <p:spPr bwMode="auto">
                <a:xfrm>
                  <a:off x="1816" y="1503"/>
                  <a:ext cx="455" cy="313"/>
                </a:xfrm>
                <a:prstGeom prst="cube">
                  <a:avLst>
                    <a:gd name="adj" fmla="val 24986"/>
                  </a:avLst>
                </a:prstGeom>
                <a:solidFill>
                  <a:srgbClr val="FC0128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lIns="93662" tIns="47625" rIns="93662" bIns="47625" anchor="ctr"/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RED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44" name="AutoShape 24"/>
                <p:cNvSpPr>
                  <a:spLocks noChangeArrowheads="1"/>
                </p:cNvSpPr>
                <p:nvPr/>
              </p:nvSpPr>
              <p:spPr bwMode="auto">
                <a:xfrm>
                  <a:off x="2210" y="1503"/>
                  <a:ext cx="737" cy="241"/>
                </a:xfrm>
                <a:prstGeom prst="cube">
                  <a:avLst>
                    <a:gd name="adj" fmla="val 29782"/>
                  </a:avLst>
                </a:prstGeom>
                <a:solidFill>
                  <a:srgbClr val="FDA4B5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3045" name="AutoShape 25"/>
                <p:cNvSpPr>
                  <a:spLocks noChangeArrowheads="1"/>
                </p:cNvSpPr>
                <p:nvPr/>
              </p:nvSpPr>
              <p:spPr bwMode="auto">
                <a:xfrm>
                  <a:off x="2722" y="1503"/>
                  <a:ext cx="971" cy="313"/>
                </a:xfrm>
                <a:prstGeom prst="cube">
                  <a:avLst>
                    <a:gd name="adj" fmla="val 24986"/>
                  </a:avLst>
                </a:prstGeom>
                <a:solidFill>
                  <a:srgbClr val="FDA4B5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3046" name="AutoShape 26"/>
                <p:cNvSpPr>
                  <a:spLocks noChangeArrowheads="1"/>
                </p:cNvSpPr>
                <p:nvPr/>
              </p:nvSpPr>
              <p:spPr bwMode="auto">
                <a:xfrm>
                  <a:off x="3626" y="1503"/>
                  <a:ext cx="1192" cy="313"/>
                </a:xfrm>
                <a:prstGeom prst="cube">
                  <a:avLst>
                    <a:gd name="adj" fmla="val 24986"/>
                  </a:avLst>
                </a:prstGeom>
                <a:solidFill>
                  <a:srgbClr val="FDA4B5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3047" name="Rectangle 27"/>
                <p:cNvSpPr>
                  <a:spLocks noChangeArrowheads="1"/>
                </p:cNvSpPr>
                <p:nvPr/>
              </p:nvSpPr>
              <p:spPr bwMode="auto">
                <a:xfrm>
                  <a:off x="2198" y="1576"/>
                  <a:ext cx="2548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CF0E30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3048" name="Line 28"/>
                <p:cNvSpPr>
                  <a:spLocks noChangeShapeType="1"/>
                </p:cNvSpPr>
                <p:nvPr/>
              </p:nvSpPr>
              <p:spPr bwMode="auto">
                <a:xfrm>
                  <a:off x="2721" y="1563"/>
                  <a:ext cx="1" cy="256"/>
                </a:xfrm>
                <a:prstGeom prst="line">
                  <a:avLst/>
                </a:prstGeom>
                <a:noFill/>
                <a:ln w="12700">
                  <a:solidFill>
                    <a:srgbClr val="FFC5C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49" name="Line 29"/>
                <p:cNvSpPr>
                  <a:spLocks noChangeShapeType="1"/>
                </p:cNvSpPr>
                <p:nvPr/>
              </p:nvSpPr>
              <p:spPr bwMode="auto">
                <a:xfrm>
                  <a:off x="3640" y="1557"/>
                  <a:ext cx="0" cy="250"/>
                </a:xfrm>
                <a:prstGeom prst="line">
                  <a:avLst/>
                </a:prstGeom>
                <a:noFill/>
                <a:ln w="12700">
                  <a:solidFill>
                    <a:srgbClr val="FFC5CF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050" name="Rectangle 30"/>
                <p:cNvSpPr>
                  <a:spLocks noChangeArrowheads="1"/>
                </p:cNvSpPr>
                <p:nvPr/>
              </p:nvSpPr>
              <p:spPr bwMode="auto">
                <a:xfrm>
                  <a:off x="2200" y="1613"/>
                  <a:ext cx="477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NEAR IR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51" name="Rectangle 31"/>
                <p:cNvSpPr>
                  <a:spLocks noChangeArrowheads="1"/>
                </p:cNvSpPr>
                <p:nvPr/>
              </p:nvSpPr>
              <p:spPr bwMode="auto">
                <a:xfrm>
                  <a:off x="2690" y="1585"/>
                  <a:ext cx="490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SHORT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WAVE IR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52" name="Rectangle 32"/>
                <p:cNvSpPr>
                  <a:spLocks noChangeArrowheads="1"/>
                </p:cNvSpPr>
                <p:nvPr/>
              </p:nvSpPr>
              <p:spPr bwMode="auto">
                <a:xfrm>
                  <a:off x="3181" y="1585"/>
                  <a:ext cx="491" cy="3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MID-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WAVE IR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3053" name="Rectangle 33"/>
                <p:cNvSpPr>
                  <a:spLocks noChangeArrowheads="1"/>
                </p:cNvSpPr>
                <p:nvPr/>
              </p:nvSpPr>
              <p:spPr bwMode="auto">
                <a:xfrm>
                  <a:off x="3823" y="1622"/>
                  <a:ext cx="737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Arial" panose="020B0604020202020204" pitchFamily="34" charset="0"/>
                    </a:rPr>
                    <a:t>LONGWAVE IR</a:t>
                  </a:r>
                </a:p>
              </p:txBody>
            </p:sp>
            <p:sp>
              <p:nvSpPr>
                <p:cNvPr id="43054" name="Line 34"/>
                <p:cNvSpPr>
                  <a:spLocks noChangeShapeType="1"/>
                </p:cNvSpPr>
                <p:nvPr/>
              </p:nvSpPr>
              <p:spPr bwMode="auto">
                <a:xfrm>
                  <a:off x="3159" y="1579"/>
                  <a:ext cx="0" cy="250"/>
                </a:xfrm>
                <a:prstGeom prst="line">
                  <a:avLst/>
                </a:prstGeom>
                <a:noFill/>
                <a:ln w="12700">
                  <a:solidFill>
                    <a:srgbClr val="FFC5CF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032" name="Text Box 35"/>
              <p:cNvSpPr txBox="1">
                <a:spLocks noChangeArrowheads="1"/>
              </p:cNvSpPr>
              <p:nvPr/>
            </p:nvSpPr>
            <p:spPr bwMode="auto">
              <a:xfrm>
                <a:off x="1548" y="1872"/>
                <a:ext cx="492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43033" name="Text Box 36"/>
              <p:cNvSpPr txBox="1">
                <a:spLocks noChangeArrowheads="1"/>
              </p:cNvSpPr>
              <p:nvPr/>
            </p:nvSpPr>
            <p:spPr bwMode="auto">
              <a:xfrm>
                <a:off x="132" y="1872"/>
                <a:ext cx="1609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Landsat TM Band</a:t>
                </a:r>
                <a:endParaRPr lang="en-US" altLang="en-US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3034" name="Rectangle 37"/>
              <p:cNvSpPr>
                <a:spLocks noChangeArrowheads="1"/>
              </p:cNvSpPr>
              <p:nvPr/>
            </p:nvSpPr>
            <p:spPr bwMode="auto">
              <a:xfrm>
                <a:off x="2076" y="1863"/>
                <a:ext cx="218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3035" name="Rectangle 38"/>
              <p:cNvSpPr>
                <a:spLocks noChangeArrowheads="1"/>
              </p:cNvSpPr>
              <p:nvPr/>
            </p:nvSpPr>
            <p:spPr bwMode="auto">
              <a:xfrm>
                <a:off x="2472" y="1863"/>
                <a:ext cx="219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3036" name="Rectangle 39"/>
              <p:cNvSpPr>
                <a:spLocks noChangeArrowheads="1"/>
              </p:cNvSpPr>
              <p:nvPr/>
            </p:nvSpPr>
            <p:spPr bwMode="auto">
              <a:xfrm>
                <a:off x="2928" y="1863"/>
                <a:ext cx="218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3037" name="Rectangle 40"/>
              <p:cNvSpPr>
                <a:spLocks noChangeArrowheads="1"/>
              </p:cNvSpPr>
              <p:nvPr/>
            </p:nvSpPr>
            <p:spPr bwMode="auto">
              <a:xfrm>
                <a:off x="3421" y="1876"/>
                <a:ext cx="219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3038" name="Rectangle 41"/>
              <p:cNvSpPr>
                <a:spLocks noChangeArrowheads="1"/>
              </p:cNvSpPr>
              <p:nvPr/>
            </p:nvSpPr>
            <p:spPr bwMode="auto">
              <a:xfrm>
                <a:off x="3876" y="1861"/>
                <a:ext cx="218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3039" name="Rectangle 42"/>
              <p:cNvSpPr>
                <a:spLocks noChangeArrowheads="1"/>
              </p:cNvSpPr>
              <p:nvPr/>
            </p:nvSpPr>
            <p:spPr bwMode="auto">
              <a:xfrm>
                <a:off x="4632" y="1864"/>
                <a:ext cx="218" cy="3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43016" name="Rectangle 43"/>
            <p:cNvSpPr>
              <a:spLocks noChangeArrowheads="1"/>
            </p:cNvSpPr>
            <p:nvPr/>
          </p:nvSpPr>
          <p:spPr bwMode="auto">
            <a:xfrm>
              <a:off x="288" y="2978"/>
              <a:ext cx="1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Band Combination =</a:t>
              </a:r>
            </a:p>
          </p:txBody>
        </p:sp>
        <p:sp>
          <p:nvSpPr>
            <p:cNvPr id="43017" name="Rectangle 44"/>
            <p:cNvSpPr>
              <a:spLocks noChangeArrowheads="1"/>
            </p:cNvSpPr>
            <p:nvPr/>
          </p:nvSpPr>
          <p:spPr bwMode="auto">
            <a:xfrm>
              <a:off x="2325" y="2975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18" name="Rectangle 45"/>
            <p:cNvSpPr>
              <a:spLocks noChangeArrowheads="1"/>
            </p:cNvSpPr>
            <p:nvPr/>
          </p:nvSpPr>
          <p:spPr bwMode="auto">
            <a:xfrm>
              <a:off x="2989" y="2967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3019" name="Rectangle 46"/>
            <p:cNvSpPr>
              <a:spLocks noChangeArrowheads="1"/>
            </p:cNvSpPr>
            <p:nvPr/>
          </p:nvSpPr>
          <p:spPr bwMode="auto">
            <a:xfrm>
              <a:off x="3597" y="2984"/>
              <a:ext cx="1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1    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(LANDSAT)</a:t>
              </a:r>
            </a:p>
          </p:txBody>
        </p:sp>
        <p:sp>
          <p:nvSpPr>
            <p:cNvPr id="43020" name="Line 47"/>
            <p:cNvSpPr>
              <a:spLocks noChangeShapeType="1"/>
            </p:cNvSpPr>
            <p:nvPr/>
          </p:nvSpPr>
          <p:spPr bwMode="auto">
            <a:xfrm flipH="1" flipV="1">
              <a:off x="2494" y="3160"/>
              <a:ext cx="231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1" name="Line 48"/>
            <p:cNvSpPr>
              <a:spLocks noChangeShapeType="1"/>
            </p:cNvSpPr>
            <p:nvPr/>
          </p:nvSpPr>
          <p:spPr bwMode="auto">
            <a:xfrm flipV="1">
              <a:off x="2403" y="3147"/>
              <a:ext cx="691" cy="3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Line 49"/>
            <p:cNvSpPr>
              <a:spLocks noChangeShapeType="1"/>
            </p:cNvSpPr>
            <p:nvPr/>
          </p:nvSpPr>
          <p:spPr bwMode="auto">
            <a:xfrm flipV="1">
              <a:off x="1988" y="3160"/>
              <a:ext cx="1688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3" name="Rectangle 50"/>
            <p:cNvSpPr>
              <a:spLocks noChangeArrowheads="1"/>
            </p:cNvSpPr>
            <p:nvPr/>
          </p:nvSpPr>
          <p:spPr bwMode="auto">
            <a:xfrm>
              <a:off x="716" y="2512"/>
              <a:ext cx="11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Color Guns =</a:t>
              </a:r>
            </a:p>
          </p:txBody>
        </p:sp>
        <p:sp>
          <p:nvSpPr>
            <p:cNvPr id="43024" name="Rectangle 51"/>
            <p:cNvSpPr>
              <a:spLocks noChangeArrowheads="1"/>
            </p:cNvSpPr>
            <p:nvPr/>
          </p:nvSpPr>
          <p:spPr bwMode="auto">
            <a:xfrm>
              <a:off x="2247" y="2492"/>
              <a:ext cx="349" cy="237"/>
            </a:xfrm>
            <a:prstGeom prst="rect">
              <a:avLst/>
            </a:prstGeom>
            <a:solidFill>
              <a:srgbClr val="FF3300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3025" name="Rectangle 52"/>
            <p:cNvSpPr>
              <a:spLocks noChangeArrowheads="1"/>
            </p:cNvSpPr>
            <p:nvPr/>
          </p:nvSpPr>
          <p:spPr bwMode="auto">
            <a:xfrm>
              <a:off x="2910" y="2492"/>
              <a:ext cx="348" cy="237"/>
            </a:xfrm>
            <a:prstGeom prst="rect">
              <a:avLst/>
            </a:prstGeom>
            <a:solidFill>
              <a:srgbClr val="05E9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3026" name="Rectangle 53"/>
            <p:cNvSpPr>
              <a:spLocks noChangeArrowheads="1"/>
            </p:cNvSpPr>
            <p:nvPr/>
          </p:nvSpPr>
          <p:spPr bwMode="auto">
            <a:xfrm>
              <a:off x="3518" y="2492"/>
              <a:ext cx="349" cy="237"/>
            </a:xfrm>
            <a:prstGeom prst="rect">
              <a:avLst/>
            </a:pr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3027" name="Line 54"/>
            <p:cNvSpPr>
              <a:spLocks noChangeShapeType="1"/>
            </p:cNvSpPr>
            <p:nvPr/>
          </p:nvSpPr>
          <p:spPr bwMode="auto">
            <a:xfrm flipV="1">
              <a:off x="2427" y="2757"/>
              <a:ext cx="0" cy="2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Line 55"/>
            <p:cNvSpPr>
              <a:spLocks noChangeShapeType="1"/>
            </p:cNvSpPr>
            <p:nvPr/>
          </p:nvSpPr>
          <p:spPr bwMode="auto">
            <a:xfrm flipV="1">
              <a:off x="3080" y="2764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9" name="Line 56"/>
            <p:cNvSpPr>
              <a:spLocks noChangeShapeType="1"/>
            </p:cNvSpPr>
            <p:nvPr/>
          </p:nvSpPr>
          <p:spPr bwMode="auto">
            <a:xfrm flipV="1">
              <a:off x="3710" y="2755"/>
              <a:ext cx="0" cy="22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3030" name="Object 62"/>
            <p:cNvGraphicFramePr>
              <a:graphicFrameLocks noChangeAspect="1"/>
            </p:cNvGraphicFramePr>
            <p:nvPr/>
          </p:nvGraphicFramePr>
          <p:xfrm>
            <a:off x="2256" y="1392"/>
            <a:ext cx="1728" cy="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2876190" imgH="1542857" progId="Paint.Picture">
                    <p:embed/>
                  </p:oleObj>
                </mc:Choice>
                <mc:Fallback>
                  <p:oleObj name="Bitmap Image" r:id="rId6" imgW="2876190" imgH="1542857" progId="Paint.Picture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1392"/>
                          <a:ext cx="1728" cy="9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C023D-CC9B-49FC-8D79-8E291A51B3E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76200" y="609600"/>
            <a:ext cx="8839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Shows colors that </a:t>
            </a:r>
            <a:r>
              <a:rPr lang="en-US" alt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don’t really exist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in that location. An example is </a:t>
            </a:r>
            <a:r>
              <a:rPr lang="en-US" alt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color infrared composite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where green band is assigned to </a:t>
            </a:r>
            <a:r>
              <a:rPr lang="en-US" altLang="en-US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display channel,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is assigned to </a:t>
            </a:r>
            <a:r>
              <a:rPr lang="en-US" altLang="en-US" sz="2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and Near IR is assigned to </a:t>
            </a:r>
            <a:r>
              <a:rPr lang="en-US" alt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False color composite</a:t>
            </a:r>
          </a:p>
        </p:txBody>
      </p:sp>
      <p:graphicFrame>
        <p:nvGraphicFramePr>
          <p:cNvPr id="45060" name="Object 5" descr="White marble"/>
          <p:cNvGraphicFramePr>
            <a:graphicFrameLocks noChangeAspect="1"/>
          </p:cNvGraphicFramePr>
          <p:nvPr/>
        </p:nvGraphicFramePr>
        <p:xfrm>
          <a:off x="0" y="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4" name="Group 55"/>
          <p:cNvGrpSpPr>
            <a:grpSpLocks/>
          </p:cNvGrpSpPr>
          <p:nvPr/>
        </p:nvGrpSpPr>
        <p:grpSpPr bwMode="auto">
          <a:xfrm>
            <a:off x="263525" y="4629150"/>
            <a:ext cx="9109075" cy="2381250"/>
            <a:chOff x="382" y="2770"/>
            <a:chExt cx="4898" cy="1053"/>
          </a:xfrm>
        </p:grpSpPr>
        <p:grpSp>
          <p:nvGrpSpPr>
            <p:cNvPr id="45062" name="Group 10"/>
            <p:cNvGrpSpPr>
              <a:grpSpLocks/>
            </p:cNvGrpSpPr>
            <p:nvPr/>
          </p:nvGrpSpPr>
          <p:grpSpPr bwMode="auto">
            <a:xfrm>
              <a:off x="438" y="3297"/>
              <a:ext cx="4842" cy="526"/>
              <a:chOff x="132" y="1503"/>
              <a:chExt cx="5262" cy="711"/>
            </a:xfrm>
          </p:grpSpPr>
          <p:grpSp>
            <p:nvGrpSpPr>
              <p:cNvPr id="45070" name="Group 11"/>
              <p:cNvGrpSpPr>
                <a:grpSpLocks/>
              </p:cNvGrpSpPr>
              <p:nvPr/>
            </p:nvGrpSpPr>
            <p:grpSpPr bwMode="auto">
              <a:xfrm>
                <a:off x="1570" y="1503"/>
                <a:ext cx="3824" cy="423"/>
                <a:chOff x="994" y="1503"/>
                <a:chExt cx="3824" cy="423"/>
              </a:xfrm>
            </p:grpSpPr>
            <p:sp>
              <p:nvSpPr>
                <p:cNvPr id="45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2216" y="1801"/>
                  <a:ext cx="584" cy="65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5080" name="AutoShape 13"/>
                <p:cNvSpPr>
                  <a:spLocks noChangeArrowheads="1"/>
                </p:cNvSpPr>
                <p:nvPr/>
              </p:nvSpPr>
              <p:spPr bwMode="auto">
                <a:xfrm>
                  <a:off x="994" y="1503"/>
                  <a:ext cx="487" cy="314"/>
                </a:xfrm>
                <a:prstGeom prst="cube">
                  <a:avLst>
                    <a:gd name="adj" fmla="val 24986"/>
                  </a:avLst>
                </a:prstGeom>
                <a:solidFill>
                  <a:srgbClr val="3365FB"/>
                </a:solidFill>
                <a:ln w="12700">
                  <a:solidFill>
                    <a:srgbClr val="A2C1FE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lIns="93662" tIns="47625" rIns="93662" bIns="47625" anchor="ctr"/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BLUE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1" name="AutoShape 14"/>
                <p:cNvSpPr>
                  <a:spLocks noChangeArrowheads="1"/>
                </p:cNvSpPr>
                <p:nvPr/>
              </p:nvSpPr>
              <p:spPr bwMode="auto">
                <a:xfrm>
                  <a:off x="1401" y="1503"/>
                  <a:ext cx="473" cy="314"/>
                </a:xfrm>
                <a:prstGeom prst="cube">
                  <a:avLst>
                    <a:gd name="adj" fmla="val 24986"/>
                  </a:avLst>
                </a:prstGeom>
                <a:solidFill>
                  <a:srgbClr val="00FF00"/>
                </a:solidFill>
                <a:ln w="12700">
                  <a:solidFill>
                    <a:srgbClr val="C8FEC8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lIns="93662" tIns="47625" rIns="93662" bIns="47625" anchor="ctr"/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GREEN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2" name="AutoShape 15"/>
                <p:cNvSpPr>
                  <a:spLocks noChangeArrowheads="1"/>
                </p:cNvSpPr>
                <p:nvPr/>
              </p:nvSpPr>
              <p:spPr bwMode="auto">
                <a:xfrm>
                  <a:off x="1815" y="1503"/>
                  <a:ext cx="458" cy="314"/>
                </a:xfrm>
                <a:prstGeom prst="cube">
                  <a:avLst>
                    <a:gd name="adj" fmla="val 24986"/>
                  </a:avLst>
                </a:prstGeom>
                <a:solidFill>
                  <a:srgbClr val="FC0128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lIns="93662" tIns="47625" rIns="93662" bIns="47625" anchor="ctr"/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RED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83" name="AutoShape 16"/>
                <p:cNvSpPr>
                  <a:spLocks noChangeArrowheads="1"/>
                </p:cNvSpPr>
                <p:nvPr/>
              </p:nvSpPr>
              <p:spPr bwMode="auto">
                <a:xfrm>
                  <a:off x="2210" y="1503"/>
                  <a:ext cx="734" cy="241"/>
                </a:xfrm>
                <a:prstGeom prst="cube">
                  <a:avLst>
                    <a:gd name="adj" fmla="val 29782"/>
                  </a:avLst>
                </a:prstGeom>
                <a:solidFill>
                  <a:srgbClr val="FDA4B5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5084" name="AutoShape 17"/>
                <p:cNvSpPr>
                  <a:spLocks noChangeArrowheads="1"/>
                </p:cNvSpPr>
                <p:nvPr/>
              </p:nvSpPr>
              <p:spPr bwMode="auto">
                <a:xfrm>
                  <a:off x="2717" y="1503"/>
                  <a:ext cx="976" cy="314"/>
                </a:xfrm>
                <a:prstGeom prst="cube">
                  <a:avLst>
                    <a:gd name="adj" fmla="val 24986"/>
                  </a:avLst>
                </a:prstGeom>
                <a:solidFill>
                  <a:srgbClr val="FDA4B5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5085" name="AutoShape 18"/>
                <p:cNvSpPr>
                  <a:spLocks noChangeArrowheads="1"/>
                </p:cNvSpPr>
                <p:nvPr/>
              </p:nvSpPr>
              <p:spPr bwMode="auto">
                <a:xfrm>
                  <a:off x="3626" y="1503"/>
                  <a:ext cx="1192" cy="314"/>
                </a:xfrm>
                <a:prstGeom prst="cube">
                  <a:avLst>
                    <a:gd name="adj" fmla="val 24986"/>
                  </a:avLst>
                </a:prstGeom>
                <a:solidFill>
                  <a:srgbClr val="FDA4B5"/>
                </a:soli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5086" name="Rectangle 19"/>
                <p:cNvSpPr>
                  <a:spLocks noChangeArrowheads="1"/>
                </p:cNvSpPr>
                <p:nvPr/>
              </p:nvSpPr>
              <p:spPr bwMode="auto">
                <a:xfrm>
                  <a:off x="2198" y="1576"/>
                  <a:ext cx="2548" cy="240"/>
                </a:xfrm>
                <a:prstGeom prst="rect">
                  <a:avLst/>
                </a:prstGeom>
                <a:gradFill rotWithShape="0">
                  <a:gsLst>
                    <a:gs pos="0">
                      <a:srgbClr val="CF0E30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FFC5C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45087" name="Line 20"/>
                <p:cNvSpPr>
                  <a:spLocks noChangeShapeType="1"/>
                </p:cNvSpPr>
                <p:nvPr/>
              </p:nvSpPr>
              <p:spPr bwMode="auto">
                <a:xfrm>
                  <a:off x="2721" y="1563"/>
                  <a:ext cx="1" cy="256"/>
                </a:xfrm>
                <a:prstGeom prst="line">
                  <a:avLst/>
                </a:prstGeom>
                <a:noFill/>
                <a:ln w="12700">
                  <a:solidFill>
                    <a:srgbClr val="FFC5CF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8" name="Line 21"/>
                <p:cNvSpPr>
                  <a:spLocks noChangeShapeType="1"/>
                </p:cNvSpPr>
                <p:nvPr/>
              </p:nvSpPr>
              <p:spPr bwMode="auto">
                <a:xfrm>
                  <a:off x="3640" y="1557"/>
                  <a:ext cx="0" cy="250"/>
                </a:xfrm>
                <a:prstGeom prst="line">
                  <a:avLst/>
                </a:prstGeom>
                <a:noFill/>
                <a:ln w="12700">
                  <a:solidFill>
                    <a:srgbClr val="FFC5CF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089" name="Rectangle 22"/>
                <p:cNvSpPr>
                  <a:spLocks noChangeArrowheads="1"/>
                </p:cNvSpPr>
                <p:nvPr/>
              </p:nvSpPr>
              <p:spPr bwMode="auto">
                <a:xfrm>
                  <a:off x="2200" y="1614"/>
                  <a:ext cx="486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NEAR IR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90" name="Rectangle 23"/>
                <p:cNvSpPr>
                  <a:spLocks noChangeArrowheads="1"/>
                </p:cNvSpPr>
                <p:nvPr/>
              </p:nvSpPr>
              <p:spPr bwMode="auto">
                <a:xfrm>
                  <a:off x="2685" y="1585"/>
                  <a:ext cx="500" cy="3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SHORT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WAVE IR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91" name="Rectangle 24"/>
                <p:cNvSpPr>
                  <a:spLocks noChangeArrowheads="1"/>
                </p:cNvSpPr>
                <p:nvPr/>
              </p:nvSpPr>
              <p:spPr bwMode="auto">
                <a:xfrm>
                  <a:off x="3177" y="1586"/>
                  <a:ext cx="500" cy="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MID-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WAVE IR</a:t>
                  </a:r>
                  <a:endParaRPr lang="en-US" altLang="en-US" sz="13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5092" name="Rectangle 25"/>
                <p:cNvSpPr>
                  <a:spLocks noChangeArrowheads="1"/>
                </p:cNvSpPr>
                <p:nvPr/>
              </p:nvSpPr>
              <p:spPr bwMode="auto">
                <a:xfrm>
                  <a:off x="3816" y="1621"/>
                  <a:ext cx="751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3662" tIns="47625" rIns="93662" bIns="47625">
                  <a:spAutoFit/>
                </a:bodyPr>
                <a:lstStyle>
                  <a:lvl1pPr defTabSz="95250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95250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9525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9525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9525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9525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Arial" panose="020B0604020202020204" pitchFamily="34" charset="0"/>
                    </a:rPr>
                    <a:t>LONGWAVE IR</a:t>
                  </a:r>
                </a:p>
              </p:txBody>
            </p:sp>
            <p:sp>
              <p:nvSpPr>
                <p:cNvPr id="45093" name="Line 26"/>
                <p:cNvSpPr>
                  <a:spLocks noChangeShapeType="1"/>
                </p:cNvSpPr>
                <p:nvPr/>
              </p:nvSpPr>
              <p:spPr bwMode="auto">
                <a:xfrm>
                  <a:off x="3159" y="1579"/>
                  <a:ext cx="0" cy="250"/>
                </a:xfrm>
                <a:prstGeom prst="line">
                  <a:avLst/>
                </a:prstGeom>
                <a:noFill/>
                <a:ln w="12700">
                  <a:solidFill>
                    <a:srgbClr val="FFC5CF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071" name="Text Box 27"/>
              <p:cNvSpPr txBox="1">
                <a:spLocks noChangeArrowheads="1"/>
              </p:cNvSpPr>
              <p:nvPr/>
            </p:nvSpPr>
            <p:spPr bwMode="auto">
              <a:xfrm>
                <a:off x="1548" y="1872"/>
                <a:ext cx="492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2000" b="1">
                  <a:latin typeface="Arial" panose="020B0604020202020204" pitchFamily="34" charset="0"/>
                </a:endParaRPr>
              </a:p>
            </p:txBody>
          </p:sp>
          <p:sp>
            <p:nvSpPr>
              <p:cNvPr id="45072" name="Text Box 28"/>
              <p:cNvSpPr txBox="1">
                <a:spLocks noChangeArrowheads="1"/>
              </p:cNvSpPr>
              <p:nvPr/>
            </p:nvSpPr>
            <p:spPr bwMode="auto">
              <a:xfrm>
                <a:off x="132" y="1872"/>
                <a:ext cx="1609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Landsat TM Band</a:t>
                </a:r>
                <a:endParaRPr lang="en-US" altLang="en-US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5073" name="Rectangle 29"/>
              <p:cNvSpPr>
                <a:spLocks noChangeArrowheads="1"/>
              </p:cNvSpPr>
              <p:nvPr/>
            </p:nvSpPr>
            <p:spPr bwMode="auto">
              <a:xfrm>
                <a:off x="2076" y="1863"/>
                <a:ext cx="22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45074" name="Rectangle 30"/>
              <p:cNvSpPr>
                <a:spLocks noChangeArrowheads="1"/>
              </p:cNvSpPr>
              <p:nvPr/>
            </p:nvSpPr>
            <p:spPr bwMode="auto">
              <a:xfrm>
                <a:off x="2472" y="1863"/>
                <a:ext cx="22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5075" name="Rectangle 31"/>
              <p:cNvSpPr>
                <a:spLocks noChangeArrowheads="1"/>
              </p:cNvSpPr>
              <p:nvPr/>
            </p:nvSpPr>
            <p:spPr bwMode="auto">
              <a:xfrm>
                <a:off x="2928" y="1863"/>
                <a:ext cx="22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45076" name="Rectangle 32"/>
              <p:cNvSpPr>
                <a:spLocks noChangeArrowheads="1"/>
              </p:cNvSpPr>
              <p:nvPr/>
            </p:nvSpPr>
            <p:spPr bwMode="auto">
              <a:xfrm>
                <a:off x="3420" y="1876"/>
                <a:ext cx="223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45077" name="Rectangle 33"/>
              <p:cNvSpPr>
                <a:spLocks noChangeArrowheads="1"/>
              </p:cNvSpPr>
              <p:nvPr/>
            </p:nvSpPr>
            <p:spPr bwMode="auto">
              <a:xfrm>
                <a:off x="3876" y="1862"/>
                <a:ext cx="223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</a:p>
            </p:txBody>
          </p:sp>
          <p:sp>
            <p:nvSpPr>
              <p:cNvPr id="45078" name="Rectangle 34"/>
              <p:cNvSpPr>
                <a:spLocks noChangeArrowheads="1"/>
              </p:cNvSpPr>
              <p:nvPr/>
            </p:nvSpPr>
            <p:spPr bwMode="auto">
              <a:xfrm>
                <a:off x="4632" y="1863"/>
                <a:ext cx="22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</a:p>
            </p:txBody>
          </p:sp>
        </p:grpSp>
        <p:sp>
          <p:nvSpPr>
            <p:cNvPr id="45063" name="Rectangle 35"/>
            <p:cNvSpPr>
              <a:spLocks noChangeArrowheads="1"/>
            </p:cNvSpPr>
            <p:nvPr/>
          </p:nvSpPr>
          <p:spPr bwMode="auto">
            <a:xfrm>
              <a:off x="382" y="2781"/>
              <a:ext cx="1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Band Combination =</a:t>
              </a:r>
            </a:p>
          </p:txBody>
        </p:sp>
        <p:sp>
          <p:nvSpPr>
            <p:cNvPr id="45064" name="Rectangle 36"/>
            <p:cNvSpPr>
              <a:spLocks noChangeArrowheads="1"/>
            </p:cNvSpPr>
            <p:nvPr/>
          </p:nvSpPr>
          <p:spPr bwMode="auto">
            <a:xfrm>
              <a:off x="2381" y="277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065" name="Rectangle 37"/>
            <p:cNvSpPr>
              <a:spLocks noChangeArrowheads="1"/>
            </p:cNvSpPr>
            <p:nvPr/>
          </p:nvSpPr>
          <p:spPr bwMode="auto">
            <a:xfrm>
              <a:off x="3033" y="277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5066" name="Rectangle 38"/>
            <p:cNvSpPr>
              <a:spLocks noChangeArrowheads="1"/>
            </p:cNvSpPr>
            <p:nvPr/>
          </p:nvSpPr>
          <p:spPr bwMode="auto">
            <a:xfrm>
              <a:off x="3629" y="2788"/>
              <a:ext cx="16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2    </a:t>
              </a:r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(LANDSAT)</a:t>
              </a:r>
            </a:p>
          </p:txBody>
        </p:sp>
        <p:sp>
          <p:nvSpPr>
            <p:cNvPr id="45067" name="Line 39"/>
            <p:cNvSpPr>
              <a:spLocks noChangeShapeType="1"/>
            </p:cNvSpPr>
            <p:nvPr/>
          </p:nvSpPr>
          <p:spPr bwMode="auto">
            <a:xfrm flipH="1" flipV="1">
              <a:off x="2502" y="2952"/>
              <a:ext cx="678" cy="3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40"/>
            <p:cNvSpPr>
              <a:spLocks noChangeShapeType="1"/>
            </p:cNvSpPr>
            <p:nvPr/>
          </p:nvSpPr>
          <p:spPr bwMode="auto">
            <a:xfrm flipV="1">
              <a:off x="2774" y="2952"/>
              <a:ext cx="361" cy="3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9" name="Line 41"/>
            <p:cNvSpPr>
              <a:spLocks noChangeShapeType="1"/>
            </p:cNvSpPr>
            <p:nvPr/>
          </p:nvSpPr>
          <p:spPr bwMode="auto">
            <a:xfrm flipV="1">
              <a:off x="2370" y="2965"/>
              <a:ext cx="1337" cy="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C023D-CC9B-49FC-8D79-8E291A51B3E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0" y="0"/>
            <a:ext cx="9144000" cy="657225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False color composite</a:t>
            </a:r>
          </a:p>
        </p:txBody>
      </p:sp>
      <p:graphicFrame>
        <p:nvGraphicFramePr>
          <p:cNvPr id="47107" name="Object 5" descr="White marble"/>
          <p:cNvGraphicFramePr>
            <a:graphicFrameLocks noChangeAspect="1"/>
          </p:cNvGraphicFramePr>
          <p:nvPr/>
        </p:nvGraphicFramePr>
        <p:xfrm>
          <a:off x="0" y="0"/>
          <a:ext cx="914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858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33" name="Group 56"/>
          <p:cNvGrpSpPr>
            <a:grpSpLocks/>
          </p:cNvGrpSpPr>
          <p:nvPr/>
        </p:nvGrpSpPr>
        <p:grpSpPr bwMode="auto">
          <a:xfrm>
            <a:off x="0" y="657225"/>
            <a:ext cx="9372600" cy="6353175"/>
            <a:chOff x="240" y="1014"/>
            <a:chExt cx="5040" cy="2809"/>
          </a:xfrm>
        </p:grpSpPr>
        <p:grpSp>
          <p:nvGrpSpPr>
            <p:cNvPr id="47109" name="Group 55"/>
            <p:cNvGrpSpPr>
              <a:grpSpLocks/>
            </p:cNvGrpSpPr>
            <p:nvPr/>
          </p:nvGrpSpPr>
          <p:grpSpPr bwMode="auto">
            <a:xfrm>
              <a:off x="382" y="2289"/>
              <a:ext cx="4898" cy="1534"/>
              <a:chOff x="382" y="2289"/>
              <a:chExt cx="4898" cy="1534"/>
            </a:xfrm>
          </p:grpSpPr>
          <p:grpSp>
            <p:nvGrpSpPr>
              <p:cNvPr id="47112" name="Group 10"/>
              <p:cNvGrpSpPr>
                <a:grpSpLocks/>
              </p:cNvGrpSpPr>
              <p:nvPr/>
            </p:nvGrpSpPr>
            <p:grpSpPr bwMode="auto">
              <a:xfrm>
                <a:off x="438" y="3297"/>
                <a:ext cx="4842" cy="526"/>
                <a:chOff x="132" y="1503"/>
                <a:chExt cx="5262" cy="711"/>
              </a:xfrm>
            </p:grpSpPr>
            <p:grpSp>
              <p:nvGrpSpPr>
                <p:cNvPr id="47127" name="Group 11"/>
                <p:cNvGrpSpPr>
                  <a:grpSpLocks/>
                </p:cNvGrpSpPr>
                <p:nvPr/>
              </p:nvGrpSpPr>
              <p:grpSpPr bwMode="auto">
                <a:xfrm>
                  <a:off x="1570" y="1503"/>
                  <a:ext cx="3824" cy="423"/>
                  <a:chOff x="994" y="1503"/>
                  <a:chExt cx="3824" cy="423"/>
                </a:xfrm>
              </p:grpSpPr>
              <p:sp>
                <p:nvSpPr>
                  <p:cNvPr id="47136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2216" y="1801"/>
                    <a:ext cx="584" cy="6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3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94" y="1503"/>
                    <a:ext cx="487" cy="314"/>
                  </a:xfrm>
                  <a:prstGeom prst="cube">
                    <a:avLst>
                      <a:gd name="adj" fmla="val 24986"/>
                    </a:avLst>
                  </a:prstGeom>
                  <a:solidFill>
                    <a:srgbClr val="3365FB"/>
                  </a:solidFill>
                  <a:ln w="12700">
                    <a:solidFill>
                      <a:srgbClr val="A2C1FE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lIns="93662" tIns="47625" rIns="93662" bIns="47625" anchor="ctr"/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BLUE</a:t>
                    </a:r>
                    <a:endParaRPr lang="en-US" altLang="en-US" sz="13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38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1401" y="1503"/>
                    <a:ext cx="473" cy="314"/>
                  </a:xfrm>
                  <a:prstGeom prst="cube">
                    <a:avLst>
                      <a:gd name="adj" fmla="val 24986"/>
                    </a:avLst>
                  </a:prstGeom>
                  <a:solidFill>
                    <a:srgbClr val="00FF00"/>
                  </a:solidFill>
                  <a:ln w="12700">
                    <a:solidFill>
                      <a:srgbClr val="C8FEC8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lIns="93662" tIns="47625" rIns="93662" bIns="47625" anchor="ctr"/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GREEN</a:t>
                    </a:r>
                    <a:endParaRPr lang="en-US" altLang="en-US" sz="13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39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1503"/>
                    <a:ext cx="458" cy="314"/>
                  </a:xfrm>
                  <a:prstGeom prst="cube">
                    <a:avLst>
                      <a:gd name="adj" fmla="val 24986"/>
                    </a:avLst>
                  </a:prstGeom>
                  <a:solidFill>
                    <a:srgbClr val="FC0128"/>
                  </a:solidFill>
                  <a:ln w="12700">
                    <a:solidFill>
                      <a:srgbClr val="FFC5CF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lIns="93662" tIns="47625" rIns="93662" bIns="47625" anchor="ctr"/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RED</a:t>
                    </a:r>
                    <a:endParaRPr lang="en-US" altLang="en-US" sz="13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40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2210" y="1503"/>
                    <a:ext cx="734" cy="241"/>
                  </a:xfrm>
                  <a:prstGeom prst="cube">
                    <a:avLst>
                      <a:gd name="adj" fmla="val 29782"/>
                    </a:avLst>
                  </a:prstGeom>
                  <a:solidFill>
                    <a:srgbClr val="FDA4B5"/>
                  </a:solidFill>
                  <a:ln w="12700">
                    <a:solidFill>
                      <a:srgbClr val="FFC5CF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41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1503"/>
                    <a:ext cx="976" cy="314"/>
                  </a:xfrm>
                  <a:prstGeom prst="cube">
                    <a:avLst>
                      <a:gd name="adj" fmla="val 24986"/>
                    </a:avLst>
                  </a:prstGeom>
                  <a:solidFill>
                    <a:srgbClr val="FDA4B5"/>
                  </a:solidFill>
                  <a:ln w="12700">
                    <a:solidFill>
                      <a:srgbClr val="FFC5CF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42" name="AutoShape 18"/>
                  <p:cNvSpPr>
                    <a:spLocks noChangeArrowheads="1"/>
                  </p:cNvSpPr>
                  <p:nvPr/>
                </p:nvSpPr>
                <p:spPr bwMode="auto">
                  <a:xfrm>
                    <a:off x="3626" y="1503"/>
                    <a:ext cx="1192" cy="314"/>
                  </a:xfrm>
                  <a:prstGeom prst="cube">
                    <a:avLst>
                      <a:gd name="adj" fmla="val 24986"/>
                    </a:avLst>
                  </a:prstGeom>
                  <a:solidFill>
                    <a:srgbClr val="FDA4B5"/>
                  </a:solidFill>
                  <a:ln w="12700">
                    <a:solidFill>
                      <a:srgbClr val="FFC5CF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198" y="1576"/>
                    <a:ext cx="2548" cy="24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F0E30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solidFill>
                      <a:srgbClr val="FFC5CF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14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721" y="1563"/>
                    <a:ext cx="1" cy="256"/>
                  </a:xfrm>
                  <a:prstGeom prst="line">
                    <a:avLst/>
                  </a:prstGeom>
                  <a:noFill/>
                  <a:ln w="12700">
                    <a:solidFill>
                      <a:srgbClr val="FFC5CF"/>
                    </a:solidFill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4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640" y="1557"/>
                    <a:ext cx="0" cy="250"/>
                  </a:xfrm>
                  <a:prstGeom prst="line">
                    <a:avLst/>
                  </a:prstGeom>
                  <a:noFill/>
                  <a:ln w="12700">
                    <a:solidFill>
                      <a:srgbClr val="FFC5CF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46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2200" y="1614"/>
                    <a:ext cx="486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3662" tIns="47625" rIns="93662" bIns="47625">
                    <a:spAutoFit/>
                  </a:bodyPr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NEAR IR</a:t>
                    </a:r>
                    <a:endParaRPr lang="en-US" altLang="en-US" sz="13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47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685" y="1585"/>
                    <a:ext cx="500" cy="3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3662" tIns="47625" rIns="93662" bIns="47625">
                    <a:spAutoFit/>
                  </a:bodyPr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SHORT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WAVE IR</a:t>
                    </a:r>
                    <a:endParaRPr lang="en-US" altLang="en-US" sz="13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48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3177" y="1586"/>
                    <a:ext cx="500" cy="34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3662" tIns="47625" rIns="93662" bIns="47625">
                    <a:spAutoFit/>
                  </a:bodyPr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MID-</a:t>
                    </a:r>
                  </a:p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solidFill>
                          <a:schemeClr val="bg1"/>
                        </a:solidFill>
                        <a:latin typeface="Arial" panose="020B0604020202020204" pitchFamily="34" charset="0"/>
                      </a:rPr>
                      <a:t>WAVE IR</a:t>
                    </a:r>
                    <a:endParaRPr lang="en-US" altLang="en-US" sz="1300" b="1">
                      <a:solidFill>
                        <a:schemeClr val="bg1"/>
                      </a:solidFill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49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3816" y="1621"/>
                    <a:ext cx="751" cy="2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3662" tIns="47625" rIns="93662" bIns="47625">
                    <a:spAutoFit/>
                  </a:bodyPr>
                  <a:lstStyle>
                    <a:lvl1pPr defTabSz="95250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9525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9525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9525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9525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9525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Arial" panose="020B0604020202020204" pitchFamily="34" charset="0"/>
                      </a:rPr>
                      <a:t>LONGWAVE IR</a:t>
                    </a:r>
                  </a:p>
                </p:txBody>
              </p:sp>
              <p:sp>
                <p:nvSpPr>
                  <p:cNvPr id="4715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159" y="1579"/>
                    <a:ext cx="0" cy="250"/>
                  </a:xfrm>
                  <a:prstGeom prst="line">
                    <a:avLst/>
                  </a:prstGeom>
                  <a:noFill/>
                  <a:ln w="12700">
                    <a:solidFill>
                      <a:srgbClr val="FFC5CF"/>
                    </a:solidFill>
                    <a:prstDash val="dash"/>
                    <a:round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71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548" y="1872"/>
                  <a:ext cx="492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1</a:t>
                  </a:r>
                  <a:endParaRPr lang="en-US" altLang="en-US" sz="2000" b="1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2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32" y="1872"/>
                  <a:ext cx="1609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Landsat TM Band</a:t>
                  </a:r>
                  <a:endParaRPr lang="en-US" altLang="en-US" b="1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30" name="Rectangle 29"/>
                <p:cNvSpPr>
                  <a:spLocks noChangeArrowheads="1"/>
                </p:cNvSpPr>
                <p:nvPr/>
              </p:nvSpPr>
              <p:spPr bwMode="auto">
                <a:xfrm>
                  <a:off x="2076" y="1863"/>
                  <a:ext cx="223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2</a:t>
                  </a:r>
                </a:p>
              </p:txBody>
            </p:sp>
            <p:sp>
              <p:nvSpPr>
                <p:cNvPr id="47131" name="Rectangle 30"/>
                <p:cNvSpPr>
                  <a:spLocks noChangeArrowheads="1"/>
                </p:cNvSpPr>
                <p:nvPr/>
              </p:nvSpPr>
              <p:spPr bwMode="auto">
                <a:xfrm>
                  <a:off x="2472" y="1863"/>
                  <a:ext cx="223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47132" name="Rectangle 31"/>
                <p:cNvSpPr>
                  <a:spLocks noChangeArrowheads="1"/>
                </p:cNvSpPr>
                <p:nvPr/>
              </p:nvSpPr>
              <p:spPr bwMode="auto">
                <a:xfrm>
                  <a:off x="2928" y="1863"/>
                  <a:ext cx="223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47133" name="Rectangle 32"/>
                <p:cNvSpPr>
                  <a:spLocks noChangeArrowheads="1"/>
                </p:cNvSpPr>
                <p:nvPr/>
              </p:nvSpPr>
              <p:spPr bwMode="auto">
                <a:xfrm>
                  <a:off x="3420" y="1876"/>
                  <a:ext cx="223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47134" name="Rectangle 33"/>
                <p:cNvSpPr>
                  <a:spLocks noChangeArrowheads="1"/>
                </p:cNvSpPr>
                <p:nvPr/>
              </p:nvSpPr>
              <p:spPr bwMode="auto">
                <a:xfrm>
                  <a:off x="3876" y="1862"/>
                  <a:ext cx="223" cy="3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7</a:t>
                  </a:r>
                </a:p>
              </p:txBody>
            </p:sp>
            <p:sp>
              <p:nvSpPr>
                <p:cNvPr id="47135" name="Rectangle 34"/>
                <p:cNvSpPr>
                  <a:spLocks noChangeArrowheads="1"/>
                </p:cNvSpPr>
                <p:nvPr/>
              </p:nvSpPr>
              <p:spPr bwMode="auto">
                <a:xfrm>
                  <a:off x="4632" y="1863"/>
                  <a:ext cx="223" cy="3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000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6</a:t>
                  </a:r>
                </a:p>
              </p:txBody>
            </p:sp>
          </p:grpSp>
          <p:sp>
            <p:nvSpPr>
              <p:cNvPr id="47113" name="Rectangle 35"/>
              <p:cNvSpPr>
                <a:spLocks noChangeArrowheads="1"/>
              </p:cNvSpPr>
              <p:nvPr/>
            </p:nvSpPr>
            <p:spPr bwMode="auto">
              <a:xfrm>
                <a:off x="382" y="2781"/>
                <a:ext cx="1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Band Combination =</a:t>
                </a:r>
              </a:p>
            </p:txBody>
          </p:sp>
          <p:sp>
            <p:nvSpPr>
              <p:cNvPr id="47114" name="Rectangle 36"/>
              <p:cNvSpPr>
                <a:spLocks noChangeArrowheads="1"/>
              </p:cNvSpPr>
              <p:nvPr/>
            </p:nvSpPr>
            <p:spPr bwMode="auto">
              <a:xfrm>
                <a:off x="2381" y="277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115" name="Rectangle 37"/>
              <p:cNvSpPr>
                <a:spLocks noChangeArrowheads="1"/>
              </p:cNvSpPr>
              <p:nvPr/>
            </p:nvSpPr>
            <p:spPr bwMode="auto">
              <a:xfrm>
                <a:off x="3033" y="2770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47116" name="Rectangle 38"/>
              <p:cNvSpPr>
                <a:spLocks noChangeArrowheads="1"/>
              </p:cNvSpPr>
              <p:nvPr/>
            </p:nvSpPr>
            <p:spPr bwMode="auto">
              <a:xfrm>
                <a:off x="3629" y="2788"/>
                <a:ext cx="16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4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    </a:t>
                </a:r>
                <a:r>
                  <a:rPr lang="en-US" altLang="en-US" sz="2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(LANDSAT)</a:t>
                </a:r>
              </a:p>
            </p:txBody>
          </p:sp>
          <p:sp>
            <p:nvSpPr>
              <p:cNvPr id="47117" name="Line 39"/>
              <p:cNvSpPr>
                <a:spLocks noChangeShapeType="1"/>
              </p:cNvSpPr>
              <p:nvPr/>
            </p:nvSpPr>
            <p:spPr bwMode="auto">
              <a:xfrm flipH="1" flipV="1">
                <a:off x="2502" y="2952"/>
                <a:ext cx="678" cy="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8" name="Line 40"/>
              <p:cNvSpPr>
                <a:spLocks noChangeShapeType="1"/>
              </p:cNvSpPr>
              <p:nvPr/>
            </p:nvSpPr>
            <p:spPr bwMode="auto">
              <a:xfrm flipV="1">
                <a:off x="2774" y="2952"/>
                <a:ext cx="361" cy="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9" name="Line 41"/>
              <p:cNvSpPr>
                <a:spLocks noChangeShapeType="1"/>
              </p:cNvSpPr>
              <p:nvPr/>
            </p:nvSpPr>
            <p:spPr bwMode="auto">
              <a:xfrm flipV="1">
                <a:off x="2370" y="2965"/>
                <a:ext cx="1337" cy="3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0" name="Rectangle 42"/>
              <p:cNvSpPr>
                <a:spLocks noChangeArrowheads="1"/>
              </p:cNvSpPr>
              <p:nvPr/>
            </p:nvSpPr>
            <p:spPr bwMode="auto">
              <a:xfrm>
                <a:off x="802" y="2310"/>
                <a:ext cx="112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Color Guns =</a:t>
                </a:r>
              </a:p>
            </p:txBody>
          </p:sp>
          <p:sp>
            <p:nvSpPr>
              <p:cNvPr id="47121" name="Rectangle 43"/>
              <p:cNvSpPr>
                <a:spLocks noChangeArrowheads="1"/>
              </p:cNvSpPr>
              <p:nvPr/>
            </p:nvSpPr>
            <p:spPr bwMode="auto">
              <a:xfrm>
                <a:off x="2304" y="2289"/>
                <a:ext cx="343" cy="241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7122" name="Rectangle 44"/>
              <p:cNvSpPr>
                <a:spLocks noChangeArrowheads="1"/>
              </p:cNvSpPr>
              <p:nvPr/>
            </p:nvSpPr>
            <p:spPr bwMode="auto">
              <a:xfrm>
                <a:off x="2954" y="2289"/>
                <a:ext cx="342" cy="241"/>
              </a:xfrm>
              <a:prstGeom prst="rect">
                <a:avLst/>
              </a:prstGeom>
              <a:solidFill>
                <a:srgbClr val="05E9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7123" name="Rectangle 45"/>
              <p:cNvSpPr>
                <a:spLocks noChangeArrowheads="1"/>
              </p:cNvSpPr>
              <p:nvPr/>
            </p:nvSpPr>
            <p:spPr bwMode="auto">
              <a:xfrm>
                <a:off x="3551" y="2289"/>
                <a:ext cx="343" cy="241"/>
              </a:xfrm>
              <a:prstGeom prst="rect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47124" name="Line 46"/>
              <p:cNvSpPr>
                <a:spLocks noChangeShapeType="1"/>
              </p:cNvSpPr>
              <p:nvPr/>
            </p:nvSpPr>
            <p:spPr bwMode="auto">
              <a:xfrm flipV="1">
                <a:off x="2481" y="2557"/>
                <a:ext cx="0" cy="2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5" name="Line 47"/>
              <p:cNvSpPr>
                <a:spLocks noChangeShapeType="1"/>
              </p:cNvSpPr>
              <p:nvPr/>
            </p:nvSpPr>
            <p:spPr bwMode="auto">
              <a:xfrm flipV="1">
                <a:off x="3121" y="2565"/>
                <a:ext cx="0" cy="2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26" name="Line 48"/>
              <p:cNvSpPr>
                <a:spLocks noChangeShapeType="1"/>
              </p:cNvSpPr>
              <p:nvPr/>
            </p:nvSpPr>
            <p:spPr bwMode="auto">
              <a:xfrm flipV="1">
                <a:off x="3740" y="2556"/>
                <a:ext cx="0" cy="2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10" name="Rectangle 50"/>
            <p:cNvSpPr>
              <a:spLocks noChangeArrowheads="1"/>
            </p:cNvSpPr>
            <p:nvPr/>
          </p:nvSpPr>
          <p:spPr bwMode="auto">
            <a:xfrm>
              <a:off x="240" y="1632"/>
              <a:ext cx="20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0000"/>
                  </a:solidFill>
                  <a:latin typeface="Arial" panose="020B0604020202020204" pitchFamily="34" charset="0"/>
                </a:rPr>
                <a:t>Band Composite Output =</a:t>
              </a:r>
            </a:p>
          </p:txBody>
        </p:sp>
        <p:graphicFrame>
          <p:nvGraphicFramePr>
            <p:cNvPr id="47111" name="Object 52"/>
            <p:cNvGraphicFramePr>
              <a:graphicFrameLocks noChangeAspect="1"/>
            </p:cNvGraphicFramePr>
            <p:nvPr/>
          </p:nvGraphicFramePr>
          <p:xfrm>
            <a:off x="2005" y="1014"/>
            <a:ext cx="2091" cy="12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6" imgW="2495238" imgH="1514686" progId="Paint.Picture">
                    <p:embed/>
                  </p:oleObj>
                </mc:Choice>
                <mc:Fallback>
                  <p:oleObj name="Bitmap Image" r:id="rId6" imgW="2495238" imgH="1514686" progId="Paint.Picture">
                    <p:embed/>
                    <p:pic>
                      <p:nvPicPr>
                        <p:cNvPr id="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" y="1014"/>
                          <a:ext cx="2091" cy="12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C023D-CC9B-49FC-8D79-8E291A51B3E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systems</a:t>
            </a: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95" name="Object 5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5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9" descr="came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5081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381000" y="2514600"/>
            <a:ext cx="6858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a lens (B)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acquire a snapshot of an area (A), and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form an image at the focal plane C.</a:t>
            </a:r>
          </a:p>
        </p:txBody>
      </p:sp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533400" y="1371600"/>
            <a:ext cx="8077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Camera systems are passive optical sensors that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3733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		</a:t>
            </a:r>
            <a:r>
              <a:rPr lang="en-US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 point = Camera orientation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orientation of the camera relative to the ground during acquisition.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vertical </a:t>
            </a:r>
          </a:p>
          <a:p>
            <a:pPr lvl="1" eaLnBrk="1" hangingPunct="1">
              <a:buFontTx/>
              <a:buChar char="•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oblique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Vantage point</a:t>
            </a:r>
            <a:endParaRPr lang="en-US" alt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44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/>
          </a:p>
          <a:p>
            <a:pPr eaLnBrk="1" hangingPunct="1"/>
            <a:endParaRPr lang="en-US" altLang="en-US" sz="2800"/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 aerial photography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292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13" descr="fig3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6172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762000" y="990600"/>
            <a:ext cx="7772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vertical photograph is obtained when the camera’s optical axis is within    3° of being vertical to the Earth surface.</a:t>
            </a:r>
          </a:p>
        </p:txBody>
      </p:sp>
      <p:sp>
        <p:nvSpPr>
          <p:cNvPr id="12295" name="Line 18"/>
          <p:cNvSpPr>
            <a:spLocks noChangeShapeType="1"/>
          </p:cNvSpPr>
          <p:nvPr/>
        </p:nvSpPr>
        <p:spPr bwMode="auto">
          <a:xfrm flipH="1" flipV="1">
            <a:off x="2971800" y="3352800"/>
            <a:ext cx="685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Rectangle 21"/>
          <p:cNvSpPr>
            <a:spLocks noChangeArrowheads="1"/>
          </p:cNvSpPr>
          <p:nvPr/>
        </p:nvSpPr>
        <p:spPr bwMode="auto">
          <a:xfrm>
            <a:off x="3962400" y="2819400"/>
            <a:ext cx="41148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7" name="Rectangle 22"/>
          <p:cNvSpPr>
            <a:spLocks noChangeArrowheads="1"/>
          </p:cNvSpPr>
          <p:nvPr/>
        </p:nvSpPr>
        <p:spPr bwMode="auto">
          <a:xfrm>
            <a:off x="3581400" y="3581400"/>
            <a:ext cx="1282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</a:rPr>
              <a:t>optical axis</a:t>
            </a:r>
          </a:p>
        </p:txBody>
      </p:sp>
      <p:graphicFrame>
        <p:nvGraphicFramePr>
          <p:cNvPr id="12298" name="Object 23"/>
          <p:cNvGraphicFramePr>
            <a:graphicFrameLocks noChangeAspect="1"/>
          </p:cNvGraphicFramePr>
          <p:nvPr/>
        </p:nvGraphicFramePr>
        <p:xfrm>
          <a:off x="5257800" y="1524000"/>
          <a:ext cx="27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39" imgH="152334" progId="Equation.3">
                  <p:embed/>
                </p:oleObj>
              </mc:Choice>
              <mc:Fallback>
                <p:oleObj name="Equation" r:id="rId7" imgW="139639" imgH="152334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524000"/>
                        <a:ext cx="27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1066800" y="53340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32" name="Text Box 25"/>
          <p:cNvSpPr txBox="1">
            <a:spLocks noChangeArrowheads="1"/>
          </p:cNvSpPr>
          <p:nvPr/>
        </p:nvSpPr>
        <p:spPr bwMode="auto">
          <a:xfrm>
            <a:off x="609600" y="5562600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Used to create planimetric, topographic, and </a:t>
            </a:r>
            <a:r>
              <a:rPr lang="en-US" alt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orthophotomaps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and DEMs using fundamental photogrammetric principles. </a:t>
            </a:r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3886200" y="4572000"/>
            <a:ext cx="1752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less distortion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1CEB4D-40E3-46A3-A4B6-8926EC13828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4339" name="AutoShape 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229600" y="0"/>
            <a:ext cx="533400" cy="4572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4340" name="Picture 4" descr="FG02_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Oblique aerial photography</a:t>
            </a:r>
            <a:endParaRPr lang="en-US" altLang="en-US" sz="3600">
              <a:solidFill>
                <a:schemeClr val="bg1"/>
              </a:solidFill>
            </a:endParaRPr>
          </a:p>
        </p:txBody>
      </p:sp>
      <p:graphicFrame>
        <p:nvGraphicFramePr>
          <p:cNvPr id="16387" name="Object 6" descr="White marble"/>
          <p:cNvGraphicFramePr>
            <a:graphicFrameLocks noChangeAspect="1"/>
          </p:cNvGraphicFramePr>
          <p:nvPr/>
        </p:nvGraphicFramePr>
        <p:xfrm>
          <a:off x="0" y="0"/>
          <a:ext cx="9144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4487863" imgH="3116263" progId="MS_ClipArt_Gallery.2">
                  <p:embed/>
                </p:oleObj>
              </mc:Choice>
              <mc:Fallback>
                <p:oleObj name="Clip" r:id="rId3" imgW="4487863" imgH="3116263" progId="MS_ClipArt_Gallery.2">
                  <p:embed/>
                  <p:pic>
                    <p:nvPicPr>
                      <p:cNvPr id="0" name="Object 6" descr="White marble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636588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13" descr="fig3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61722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9"/>
          <p:cNvSpPr txBox="1">
            <a:spLocks noChangeArrowheads="1"/>
          </p:cNvSpPr>
          <p:nvPr/>
        </p:nvSpPr>
        <p:spPr bwMode="auto">
          <a:xfrm>
            <a:off x="6248400" y="4724400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/>
              <a:t>more distortion</a:t>
            </a:r>
          </a:p>
        </p:txBody>
      </p:sp>
      <p:sp>
        <p:nvSpPr>
          <p:cNvPr id="16390" name="Text Box 21"/>
          <p:cNvSpPr txBox="1">
            <a:spLocks noChangeArrowheads="1"/>
          </p:cNvSpPr>
          <p:nvPr/>
        </p:nvSpPr>
        <p:spPr bwMode="auto">
          <a:xfrm>
            <a:off x="685800" y="914400"/>
            <a:ext cx="784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oblique aerial photograph is obtained if the camera’s optical axis deviates more than 3° from vertical.</a:t>
            </a:r>
          </a:p>
        </p:txBody>
      </p:sp>
      <p:grpSp>
        <p:nvGrpSpPr>
          <p:cNvPr id="16391" name="Group 28"/>
          <p:cNvGrpSpPr>
            <a:grpSpLocks/>
          </p:cNvGrpSpPr>
          <p:nvPr/>
        </p:nvGrpSpPr>
        <p:grpSpPr bwMode="auto">
          <a:xfrm>
            <a:off x="1219200" y="2438400"/>
            <a:ext cx="3962400" cy="2819400"/>
            <a:chOff x="1296" y="1632"/>
            <a:chExt cx="2496" cy="1776"/>
          </a:xfrm>
        </p:grpSpPr>
        <p:sp>
          <p:nvSpPr>
            <p:cNvPr id="16393" name="Text Box 14"/>
            <p:cNvSpPr txBox="1">
              <a:spLocks noChangeArrowheads="1"/>
            </p:cNvSpPr>
            <p:nvPr/>
          </p:nvSpPr>
          <p:spPr bwMode="auto">
            <a:xfrm>
              <a:off x="2736" y="1632"/>
              <a:ext cx="10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/>
                <a:t>optical axis</a:t>
              </a:r>
            </a:p>
          </p:txBody>
        </p:sp>
        <p:sp>
          <p:nvSpPr>
            <p:cNvPr id="16394" name="Line 23"/>
            <p:cNvSpPr>
              <a:spLocks noChangeShapeType="1"/>
            </p:cNvSpPr>
            <p:nvPr/>
          </p:nvSpPr>
          <p:spPr bwMode="auto">
            <a:xfrm flipH="1">
              <a:off x="2736" y="1872"/>
              <a:ext cx="240" cy="48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25"/>
            <p:cNvSpPr>
              <a:spLocks noChangeShapeType="1"/>
            </p:cNvSpPr>
            <p:nvPr/>
          </p:nvSpPr>
          <p:spPr bwMode="auto">
            <a:xfrm>
              <a:off x="2592" y="1920"/>
              <a:ext cx="0" cy="100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26"/>
            <p:cNvSpPr>
              <a:spLocks noChangeShapeType="1"/>
            </p:cNvSpPr>
            <p:nvPr/>
          </p:nvSpPr>
          <p:spPr bwMode="auto">
            <a:xfrm flipV="1">
              <a:off x="3360" y="2064"/>
              <a:ext cx="0" cy="8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Rectangle 27"/>
            <p:cNvSpPr>
              <a:spLocks noChangeArrowheads="1"/>
            </p:cNvSpPr>
            <p:nvPr/>
          </p:nvSpPr>
          <p:spPr bwMode="auto">
            <a:xfrm>
              <a:off x="1296" y="1680"/>
              <a:ext cx="912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52" name="Text Box 29"/>
          <p:cNvSpPr txBox="1">
            <a:spLocks noChangeArrowheads="1"/>
          </p:cNvSpPr>
          <p:nvPr/>
        </p:nvSpPr>
        <p:spPr bwMode="auto">
          <a:xfrm>
            <a:off x="990600" y="5410200"/>
            <a:ext cx="701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Useful for covering very large areas in a single image and for depicting terrain relief and scale.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66D92-3E4C-4212-B842-60783E3D9D8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8C340C-5485-494A-88DA-759189BC013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pic>
        <p:nvPicPr>
          <p:cNvPr id="18436" name="Picture 6" descr="02_17FB-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738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B4D735-5D5D-4FCC-93F9-1C74B74BAA8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2000" y="1143000"/>
            <a:ext cx="457200" cy="6096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4711</TotalTime>
  <Words>1001</Words>
  <Application>Microsoft Office PowerPoint</Application>
  <PresentationFormat>On-screen Show (4:3)</PresentationFormat>
  <Paragraphs>247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Bookman Old Style</vt:lpstr>
      <vt:lpstr>Times New Roman</vt:lpstr>
      <vt:lpstr>Wingdings</vt:lpstr>
      <vt:lpstr>Default Design</vt:lpstr>
      <vt:lpstr>Clip</vt:lpstr>
      <vt:lpstr>Equation</vt:lpstr>
      <vt:lpstr>Bitmap Image</vt:lpstr>
      <vt:lpstr>Objectives</vt:lpstr>
      <vt:lpstr>Terminology of aerial Photographs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advantage and disadvantage of  aerial photography (film)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Berkeley, CAMFER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wsun</dc:creator>
  <cp:lastModifiedBy>Kin Ma</cp:lastModifiedBy>
  <cp:revision>207</cp:revision>
  <cp:lastPrinted>2021-02-16T22:30:10Z</cp:lastPrinted>
  <dcterms:created xsi:type="dcterms:W3CDTF">2001-11-23T22:25:21Z</dcterms:created>
  <dcterms:modified xsi:type="dcterms:W3CDTF">2024-01-29T19:52:41Z</dcterms:modified>
</cp:coreProperties>
</file>