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97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Shape 60"/>
          <p:cNvGrpSpPr/>
          <p:nvPr/>
        </p:nvGrpSpPr>
        <p:grpSpPr>
          <a:xfrm>
            <a:off x="-11" y="1000670"/>
            <a:ext cx="7314320" cy="3087224"/>
            <a:chOff x="-11" y="1378676"/>
            <a:chExt cx="7314320" cy="4116299"/>
          </a:xfrm>
        </p:grpSpPr>
        <p:sp>
          <p:nvSpPr>
            <p:cNvPr id="61" name="Shape 61"/>
            <p:cNvSpPr/>
            <p:nvPr/>
          </p:nvSpPr>
          <p:spPr>
            <a:xfrm flipH="1">
              <a:off x="-11" y="1378676"/>
              <a:ext cx="187800" cy="41162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2" name="Shape 62"/>
            <p:cNvSpPr/>
            <p:nvPr/>
          </p:nvSpPr>
          <p:spPr>
            <a:xfrm flipH="1">
              <a:off x="187809" y="1378676"/>
              <a:ext cx="7126499" cy="4116299"/>
            </a:xfrm>
            <a:prstGeom prst="rect">
              <a:avLst/>
            </a:prstGeom>
            <a:solidFill>
              <a:srgbClr val="0F243E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63" name="Shape 63"/>
          <p:cNvSpPr txBox="1">
            <a:spLocks noGrp="1"/>
          </p:cNvSpPr>
          <p:nvPr>
            <p:ph type="ctrTitle"/>
          </p:nvPr>
        </p:nvSpPr>
        <p:spPr>
          <a:xfrm>
            <a:off x="685800" y="1699932"/>
            <a:ext cx="6400799" cy="10004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ubTitle" idx="1"/>
          </p:nvPr>
        </p:nvSpPr>
        <p:spPr>
          <a:xfrm>
            <a:off x="685800" y="2700338"/>
            <a:ext cx="6400799" cy="6752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Shape 66"/>
          <p:cNvGrpSpPr/>
          <p:nvPr/>
        </p:nvGrpSpPr>
        <p:grpSpPr>
          <a:xfrm>
            <a:off x="-13" y="-9140"/>
            <a:ext cx="8005727" cy="1209421"/>
            <a:chOff x="-13" y="-12187"/>
            <a:chExt cx="8005727" cy="1161900"/>
          </a:xfrm>
        </p:grpSpPr>
        <p:sp>
          <p:nvSpPr>
            <p:cNvPr id="67" name="Shape 67"/>
            <p:cNvSpPr/>
            <p:nvPr/>
          </p:nvSpPr>
          <p:spPr>
            <a:xfrm flipH="1">
              <a:off x="-13" y="-12187"/>
              <a:ext cx="187800" cy="11619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8" name="Shape 68"/>
            <p:cNvSpPr/>
            <p:nvPr/>
          </p:nvSpPr>
          <p:spPr>
            <a:xfrm flipH="1">
              <a:off x="187715" y="-12187"/>
              <a:ext cx="7817999" cy="1161900"/>
            </a:xfrm>
            <a:prstGeom prst="rect">
              <a:avLst/>
            </a:prstGeom>
            <a:solidFill>
              <a:srgbClr val="0F243E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457200" y="1278516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456245" y="1278513"/>
            <a:ext cx="4038599" cy="3630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2"/>
          </p:nvPr>
        </p:nvSpPr>
        <p:spPr>
          <a:xfrm>
            <a:off x="4648200" y="1278513"/>
            <a:ext cx="4038599" cy="3630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grpSp>
        <p:nvGrpSpPr>
          <p:cNvPr id="74" name="Shape 74"/>
          <p:cNvGrpSpPr/>
          <p:nvPr/>
        </p:nvGrpSpPr>
        <p:grpSpPr>
          <a:xfrm>
            <a:off x="-13" y="-9140"/>
            <a:ext cx="8005727" cy="1209421"/>
            <a:chOff x="-13" y="-12187"/>
            <a:chExt cx="8005727" cy="1161900"/>
          </a:xfrm>
        </p:grpSpPr>
        <p:sp>
          <p:nvSpPr>
            <p:cNvPr id="75" name="Shape 75"/>
            <p:cNvSpPr/>
            <p:nvPr/>
          </p:nvSpPr>
          <p:spPr>
            <a:xfrm flipH="1">
              <a:off x="-13" y="-12187"/>
              <a:ext cx="187800" cy="1161900"/>
            </a:xfrm>
            <a:prstGeom prst="rect">
              <a:avLst/>
            </a:prstGeom>
            <a:solidFill>
              <a:srgbClr val="AB0101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6" name="Shape 76"/>
            <p:cNvSpPr/>
            <p:nvPr/>
          </p:nvSpPr>
          <p:spPr>
            <a:xfrm flipH="1">
              <a:off x="187715" y="-12187"/>
              <a:ext cx="7817999" cy="1161900"/>
            </a:xfrm>
            <a:prstGeom prst="rect">
              <a:avLst/>
            </a:prstGeom>
            <a:solidFill>
              <a:srgbClr val="0F243E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" name="Shape 79"/>
          <p:cNvGrpSpPr/>
          <p:nvPr/>
        </p:nvGrpSpPr>
        <p:grpSpPr>
          <a:xfrm>
            <a:off x="-13" y="-9140"/>
            <a:ext cx="8005727" cy="1209421"/>
            <a:chOff x="-13" y="-12187"/>
            <a:chExt cx="8005727" cy="1161900"/>
          </a:xfrm>
        </p:grpSpPr>
        <p:sp>
          <p:nvSpPr>
            <p:cNvPr id="80" name="Shape 80"/>
            <p:cNvSpPr/>
            <p:nvPr/>
          </p:nvSpPr>
          <p:spPr>
            <a:xfrm flipH="1">
              <a:off x="-13" y="-12187"/>
              <a:ext cx="187800" cy="1161900"/>
            </a:xfrm>
            <a:prstGeom prst="rect">
              <a:avLst/>
            </a:prstGeom>
            <a:solidFill>
              <a:srgbClr val="AB0101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1" name="Shape 81"/>
            <p:cNvSpPr/>
            <p:nvPr/>
          </p:nvSpPr>
          <p:spPr>
            <a:xfrm flipH="1">
              <a:off x="187715" y="-12187"/>
              <a:ext cx="7817999" cy="1161900"/>
            </a:xfrm>
            <a:prstGeom prst="rect">
              <a:avLst/>
            </a:prstGeom>
            <a:solidFill>
              <a:srgbClr val="0F243E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/>
          <p:nvPr/>
        </p:nvSpPr>
        <p:spPr>
          <a:xfrm flipH="1">
            <a:off x="8964665" y="4623760"/>
            <a:ext cx="187800" cy="521400"/>
          </a:xfrm>
          <a:prstGeom prst="rect">
            <a:avLst/>
          </a:prstGeom>
          <a:solidFill>
            <a:srgbClr val="AB010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5" name="Shape 85"/>
          <p:cNvSpPr/>
          <p:nvPr/>
        </p:nvSpPr>
        <p:spPr>
          <a:xfrm flipH="1">
            <a:off x="3866777" y="4623760"/>
            <a:ext cx="5097900" cy="521400"/>
          </a:xfrm>
          <a:prstGeom prst="rect">
            <a:avLst/>
          </a:prstGeom>
          <a:solidFill>
            <a:srgbClr val="0F243E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3866812" y="4623760"/>
            <a:ext cx="5097900" cy="521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sz="1400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Shape 5"/>
          <p:cNvGrpSpPr/>
          <p:nvPr/>
        </p:nvGrpSpPr>
        <p:grpSpPr>
          <a:xfrm>
            <a:off x="33867" y="-70"/>
            <a:ext cx="3409812" cy="2107677"/>
            <a:chOff x="0" y="1493"/>
            <a:chExt cx="3409812" cy="2810236"/>
          </a:xfrm>
        </p:grpSpPr>
        <p:cxnSp>
          <p:nvCxnSpPr>
            <p:cNvPr id="6" name="Shape 6"/>
            <p:cNvCxnSpPr/>
            <p:nvPr/>
          </p:nvCxnSpPr>
          <p:spPr>
            <a:xfrm>
              <a:off x="0" y="245542"/>
              <a:ext cx="32510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" name="Shape 7"/>
            <p:cNvCxnSpPr/>
            <p:nvPr/>
          </p:nvCxnSpPr>
          <p:spPr>
            <a:xfrm rot="-5400000">
              <a:off x="-1212177" y="1407880"/>
              <a:ext cx="28062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" name="Shape 8"/>
            <p:cNvCxnSpPr/>
            <p:nvPr/>
          </p:nvCxnSpPr>
          <p:spPr>
            <a:xfrm>
              <a:off x="0" y="474143"/>
              <a:ext cx="26669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" name="Shape 9"/>
            <p:cNvCxnSpPr/>
            <p:nvPr/>
          </p:nvCxnSpPr>
          <p:spPr>
            <a:xfrm>
              <a:off x="0" y="702743"/>
              <a:ext cx="21675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" name="Shape 10"/>
            <p:cNvCxnSpPr/>
            <p:nvPr/>
          </p:nvCxnSpPr>
          <p:spPr>
            <a:xfrm>
              <a:off x="0" y="931342"/>
              <a:ext cx="18626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" name="Shape 11"/>
            <p:cNvCxnSpPr/>
            <p:nvPr/>
          </p:nvCxnSpPr>
          <p:spPr>
            <a:xfrm>
              <a:off x="0" y="1159942"/>
              <a:ext cx="14900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" name="Shape 12"/>
            <p:cNvCxnSpPr/>
            <p:nvPr/>
          </p:nvCxnSpPr>
          <p:spPr>
            <a:xfrm>
              <a:off x="0" y="1388542"/>
              <a:ext cx="12191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" name="Shape 13"/>
            <p:cNvCxnSpPr/>
            <p:nvPr/>
          </p:nvCxnSpPr>
          <p:spPr>
            <a:xfrm>
              <a:off x="0" y="1617142"/>
              <a:ext cx="9905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" name="Shape 14"/>
            <p:cNvCxnSpPr/>
            <p:nvPr/>
          </p:nvCxnSpPr>
          <p:spPr>
            <a:xfrm>
              <a:off x="0" y="1845742"/>
              <a:ext cx="7452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" name="Shape 15"/>
            <p:cNvCxnSpPr/>
            <p:nvPr/>
          </p:nvCxnSpPr>
          <p:spPr>
            <a:xfrm>
              <a:off x="0" y="2074342"/>
              <a:ext cx="5333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" name="Shape 16"/>
            <p:cNvCxnSpPr/>
            <p:nvPr/>
          </p:nvCxnSpPr>
          <p:spPr>
            <a:xfrm>
              <a:off x="0" y="2302943"/>
              <a:ext cx="2624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Shape 17"/>
            <p:cNvCxnSpPr/>
            <p:nvPr/>
          </p:nvCxnSpPr>
          <p:spPr>
            <a:xfrm rot="-5400000">
              <a:off x="-814261" y="1238115"/>
              <a:ext cx="24683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" name="Shape 18"/>
            <p:cNvCxnSpPr/>
            <p:nvPr/>
          </p:nvCxnSpPr>
          <p:spPr>
            <a:xfrm rot="-5400000">
              <a:off x="-357712" y="1014527"/>
              <a:ext cx="20180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" name="Shape 19"/>
            <p:cNvCxnSpPr/>
            <p:nvPr/>
          </p:nvCxnSpPr>
          <p:spPr>
            <a:xfrm rot="-5400000">
              <a:off x="-853" y="887576"/>
              <a:ext cx="17639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" name="Shape 20"/>
            <p:cNvCxnSpPr/>
            <p:nvPr/>
          </p:nvCxnSpPr>
          <p:spPr>
            <a:xfrm rot="-5400000">
              <a:off x="326307" y="790194"/>
              <a:ext cx="15693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" name="Shape 21"/>
            <p:cNvCxnSpPr/>
            <p:nvPr/>
          </p:nvCxnSpPr>
          <p:spPr>
            <a:xfrm rot="-5400000">
              <a:off x="636516" y="709726"/>
              <a:ext cx="14085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" name="Shape 22"/>
            <p:cNvCxnSpPr/>
            <p:nvPr/>
          </p:nvCxnSpPr>
          <p:spPr>
            <a:xfrm rot="-5400000">
              <a:off x="972228" y="603961"/>
              <a:ext cx="11967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" name="Shape 23"/>
            <p:cNvCxnSpPr/>
            <p:nvPr/>
          </p:nvCxnSpPr>
          <p:spPr>
            <a:xfrm rot="-5400000">
              <a:off x="1278236" y="527761"/>
              <a:ext cx="10443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" name="Shape 24"/>
            <p:cNvCxnSpPr/>
            <p:nvPr/>
          </p:nvCxnSpPr>
          <p:spPr>
            <a:xfrm rot="-5400000">
              <a:off x="1590398" y="440776"/>
              <a:ext cx="8795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5" name="Shape 25"/>
            <p:cNvCxnSpPr/>
            <p:nvPr/>
          </p:nvCxnSpPr>
          <p:spPr>
            <a:xfrm rot="-5400000">
              <a:off x="1883657" y="377227"/>
              <a:ext cx="7527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" name="Shape 26"/>
            <p:cNvCxnSpPr/>
            <p:nvPr/>
          </p:nvCxnSpPr>
          <p:spPr>
            <a:xfrm rot="-5400000">
              <a:off x="2198066" y="292493"/>
              <a:ext cx="5834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" name="Shape 27"/>
            <p:cNvCxnSpPr/>
            <p:nvPr/>
          </p:nvCxnSpPr>
          <p:spPr>
            <a:xfrm rot="-5400000">
              <a:off x="2521027" y="199376"/>
              <a:ext cx="3972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" name="Shape 28"/>
            <p:cNvCxnSpPr/>
            <p:nvPr/>
          </p:nvCxnSpPr>
          <p:spPr>
            <a:xfrm rot="-5400000">
              <a:off x="2801688" y="148627"/>
              <a:ext cx="2954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" name="Shape 29"/>
            <p:cNvCxnSpPr/>
            <p:nvPr/>
          </p:nvCxnSpPr>
          <p:spPr>
            <a:xfrm rot="-5400000">
              <a:off x="3079242" y="102444"/>
              <a:ext cx="2015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" name="Shape 30"/>
            <p:cNvCxnSpPr/>
            <p:nvPr/>
          </p:nvCxnSpPr>
          <p:spPr>
            <a:xfrm rot="-5400000">
              <a:off x="3324762" y="85076"/>
              <a:ext cx="1686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2pPr>
            <a:lvl3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3pPr>
            <a:lvl4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4pPr>
            <a:lvl5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5pPr>
            <a:lvl6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6pPr>
            <a:lvl7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7pPr>
            <a:lvl8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8pPr>
            <a:lvl9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grpSp>
        <p:nvGrpSpPr>
          <p:cNvPr id="33" name="Shape 33"/>
          <p:cNvGrpSpPr/>
          <p:nvPr/>
        </p:nvGrpSpPr>
        <p:grpSpPr>
          <a:xfrm rot="10800000">
            <a:off x="5734187" y="3035893"/>
            <a:ext cx="3409812" cy="2107677"/>
            <a:chOff x="0" y="1493"/>
            <a:chExt cx="3409812" cy="2810236"/>
          </a:xfrm>
        </p:grpSpPr>
        <p:cxnSp>
          <p:nvCxnSpPr>
            <p:cNvPr id="34" name="Shape 34"/>
            <p:cNvCxnSpPr/>
            <p:nvPr/>
          </p:nvCxnSpPr>
          <p:spPr>
            <a:xfrm>
              <a:off x="0" y="245542"/>
              <a:ext cx="32510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5" name="Shape 35"/>
            <p:cNvCxnSpPr/>
            <p:nvPr/>
          </p:nvCxnSpPr>
          <p:spPr>
            <a:xfrm rot="-5400000">
              <a:off x="-1212177" y="1407880"/>
              <a:ext cx="28062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6" name="Shape 36"/>
            <p:cNvCxnSpPr/>
            <p:nvPr/>
          </p:nvCxnSpPr>
          <p:spPr>
            <a:xfrm>
              <a:off x="0" y="474143"/>
              <a:ext cx="26669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7" name="Shape 37"/>
            <p:cNvCxnSpPr/>
            <p:nvPr/>
          </p:nvCxnSpPr>
          <p:spPr>
            <a:xfrm>
              <a:off x="0" y="702743"/>
              <a:ext cx="21675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8" name="Shape 38"/>
            <p:cNvCxnSpPr/>
            <p:nvPr/>
          </p:nvCxnSpPr>
          <p:spPr>
            <a:xfrm>
              <a:off x="0" y="931342"/>
              <a:ext cx="18626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9" name="Shape 39"/>
            <p:cNvCxnSpPr/>
            <p:nvPr/>
          </p:nvCxnSpPr>
          <p:spPr>
            <a:xfrm>
              <a:off x="0" y="1159942"/>
              <a:ext cx="14900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0" name="Shape 40"/>
            <p:cNvCxnSpPr/>
            <p:nvPr/>
          </p:nvCxnSpPr>
          <p:spPr>
            <a:xfrm>
              <a:off x="0" y="1388542"/>
              <a:ext cx="12191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1" name="Shape 41"/>
            <p:cNvCxnSpPr/>
            <p:nvPr/>
          </p:nvCxnSpPr>
          <p:spPr>
            <a:xfrm>
              <a:off x="0" y="1617142"/>
              <a:ext cx="9905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2" name="Shape 42"/>
            <p:cNvCxnSpPr/>
            <p:nvPr/>
          </p:nvCxnSpPr>
          <p:spPr>
            <a:xfrm>
              <a:off x="0" y="1845742"/>
              <a:ext cx="7452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3" name="Shape 43"/>
            <p:cNvCxnSpPr/>
            <p:nvPr/>
          </p:nvCxnSpPr>
          <p:spPr>
            <a:xfrm>
              <a:off x="0" y="2074342"/>
              <a:ext cx="5333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" name="Shape 44"/>
            <p:cNvCxnSpPr/>
            <p:nvPr/>
          </p:nvCxnSpPr>
          <p:spPr>
            <a:xfrm>
              <a:off x="0" y="2302943"/>
              <a:ext cx="2624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5" name="Shape 45"/>
            <p:cNvCxnSpPr/>
            <p:nvPr/>
          </p:nvCxnSpPr>
          <p:spPr>
            <a:xfrm rot="-5400000">
              <a:off x="-814261" y="1238115"/>
              <a:ext cx="24683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6" name="Shape 46"/>
            <p:cNvCxnSpPr/>
            <p:nvPr/>
          </p:nvCxnSpPr>
          <p:spPr>
            <a:xfrm rot="-5400000">
              <a:off x="-357712" y="1014527"/>
              <a:ext cx="20180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7" name="Shape 47"/>
            <p:cNvCxnSpPr/>
            <p:nvPr/>
          </p:nvCxnSpPr>
          <p:spPr>
            <a:xfrm rot="-5400000">
              <a:off x="-853" y="887576"/>
              <a:ext cx="17639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8" name="Shape 48"/>
            <p:cNvCxnSpPr/>
            <p:nvPr/>
          </p:nvCxnSpPr>
          <p:spPr>
            <a:xfrm rot="-5400000">
              <a:off x="326307" y="790194"/>
              <a:ext cx="15693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" name="Shape 49"/>
            <p:cNvCxnSpPr/>
            <p:nvPr/>
          </p:nvCxnSpPr>
          <p:spPr>
            <a:xfrm rot="-5400000">
              <a:off x="636516" y="709726"/>
              <a:ext cx="14085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0" name="Shape 50"/>
            <p:cNvCxnSpPr/>
            <p:nvPr/>
          </p:nvCxnSpPr>
          <p:spPr>
            <a:xfrm rot="-5400000">
              <a:off x="972228" y="603961"/>
              <a:ext cx="11967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1" name="Shape 51"/>
            <p:cNvCxnSpPr/>
            <p:nvPr/>
          </p:nvCxnSpPr>
          <p:spPr>
            <a:xfrm rot="-5400000">
              <a:off x="1278236" y="527761"/>
              <a:ext cx="10443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" name="Shape 52"/>
            <p:cNvCxnSpPr/>
            <p:nvPr/>
          </p:nvCxnSpPr>
          <p:spPr>
            <a:xfrm rot="-5400000">
              <a:off x="1590398" y="440776"/>
              <a:ext cx="8795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" name="Shape 53"/>
            <p:cNvCxnSpPr/>
            <p:nvPr/>
          </p:nvCxnSpPr>
          <p:spPr>
            <a:xfrm rot="-5400000">
              <a:off x="1883657" y="377227"/>
              <a:ext cx="7527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" name="Shape 54"/>
            <p:cNvCxnSpPr/>
            <p:nvPr/>
          </p:nvCxnSpPr>
          <p:spPr>
            <a:xfrm rot="-5400000">
              <a:off x="2198066" y="292493"/>
              <a:ext cx="5834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5" name="Shape 55"/>
            <p:cNvCxnSpPr/>
            <p:nvPr/>
          </p:nvCxnSpPr>
          <p:spPr>
            <a:xfrm rot="-5400000">
              <a:off x="2521027" y="199376"/>
              <a:ext cx="3972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6" name="Shape 56"/>
            <p:cNvCxnSpPr/>
            <p:nvPr/>
          </p:nvCxnSpPr>
          <p:spPr>
            <a:xfrm rot="-5400000">
              <a:off x="2801688" y="148627"/>
              <a:ext cx="2954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7" name="Shape 57"/>
            <p:cNvCxnSpPr/>
            <p:nvPr/>
          </p:nvCxnSpPr>
          <p:spPr>
            <a:xfrm rot="-5400000">
              <a:off x="3079242" y="102444"/>
              <a:ext cx="2015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8" name="Shape 58"/>
            <p:cNvCxnSpPr/>
            <p:nvPr/>
          </p:nvCxnSpPr>
          <p:spPr>
            <a:xfrm rot="-5400000">
              <a:off x="3324762" y="85076"/>
              <a:ext cx="1686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World_Geodetic_System#mediaviewer/File:WGS_84_reference_frame.png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ctrTitle"/>
          </p:nvPr>
        </p:nvSpPr>
        <p:spPr>
          <a:xfrm>
            <a:off x="765325" y="1958350"/>
            <a:ext cx="6321300" cy="1260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IKONOS</a:t>
            </a:r>
          </a:p>
        </p:txBody>
      </p:sp>
      <p:sp>
        <p:nvSpPr>
          <p:cNvPr id="90" name="Shape 90"/>
          <p:cNvSpPr txBox="1">
            <a:spLocks noGrp="1"/>
          </p:cNvSpPr>
          <p:nvPr>
            <p:ph type="subTitle" idx="1"/>
          </p:nvPr>
        </p:nvSpPr>
        <p:spPr>
          <a:xfrm>
            <a:off x="403750" y="1406873"/>
            <a:ext cx="8342400" cy="855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1800" dirty="0"/>
              <a:t>GPY 370 Sensor </a:t>
            </a:r>
            <a:r>
              <a:rPr lang="en" sz="1800" dirty="0" smtClean="0"/>
              <a:t>Presentation</a:t>
            </a:r>
            <a:endParaRPr lang="en" sz="1800" dirty="0"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600"/>
              <a:t>Overview of System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457200" y="1278525"/>
            <a:ext cx="7315499" cy="3393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First U.S. commercial high resolution satellite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Operated by DigitalGlobe and was successfully launched on September 24, 1999 at Vandenberg Air Force Base, California</a:t>
            </a:r>
          </a:p>
          <a:p>
            <a:pPr marL="914400" lvl="1" indent="-3429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Each international affiliate operates their own ground station</a:t>
            </a:r>
          </a:p>
          <a:p>
            <a:pPr marL="457200" lvl="0" indent="0" rtl="0">
              <a:spcBef>
                <a:spcPts val="0"/>
              </a:spcBef>
              <a:buNone/>
            </a:pPr>
            <a:endParaRPr/>
          </a:p>
          <a:p>
            <a:pPr marL="457200" lvl="0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The overall objective was to offer commercial high resolution imagery with excellent location knowledge in near real-time and offline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Shape 10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9950" y="117400"/>
            <a:ext cx="4562124" cy="2468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Shape 10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28937" y="2896200"/>
            <a:ext cx="6753225" cy="1905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Shape 103"/>
          <p:cNvSpPr txBox="1"/>
          <p:nvPr/>
        </p:nvSpPr>
        <p:spPr>
          <a:xfrm>
            <a:off x="5408500" y="2183450"/>
            <a:ext cx="3295199" cy="633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 sz="1800">
                <a:solidFill>
                  <a:schemeClr val="dk2"/>
                </a:solidFill>
              </a:rPr>
              <a:t>First IKONOS image taken of Washington D.C.</a:t>
            </a:r>
          </a:p>
        </p:txBody>
      </p:sp>
      <p:sp>
        <p:nvSpPr>
          <p:cNvPr id="104" name="Shape 104"/>
          <p:cNvSpPr txBox="1"/>
          <p:nvPr/>
        </p:nvSpPr>
        <p:spPr>
          <a:xfrm>
            <a:off x="4932075" y="4801200"/>
            <a:ext cx="3950099" cy="342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>
                <a:solidFill>
                  <a:schemeClr val="dk2"/>
                </a:solidFill>
              </a:rPr>
              <a:t>http://fas.org/irp/imint/space_imaging.htm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600"/>
              <a:t>Characteristics</a:t>
            </a:r>
          </a:p>
        </p:txBody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136675" y="1278525"/>
            <a:ext cx="48327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Orbit Elements:</a:t>
            </a:r>
          </a:p>
          <a:p>
            <a:pPr marL="914400" lvl="1" indent="-3429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Altitude → 423 miles / 681 kilometers</a:t>
            </a:r>
          </a:p>
          <a:p>
            <a:pPr marL="457200" lvl="0" indent="0" rtl="0">
              <a:spcBef>
                <a:spcPts val="0"/>
              </a:spcBef>
              <a:buNone/>
            </a:pPr>
            <a:endParaRPr/>
          </a:p>
          <a:p>
            <a:pPr marL="914400" lvl="1" indent="-3429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Orbital Period → 98 minutes, 14.6 revolutions per day</a:t>
            </a:r>
          </a:p>
          <a:p>
            <a:pPr marL="0" lvl="0" indent="0" rtl="0">
              <a:spcBef>
                <a:spcPts val="0"/>
              </a:spcBef>
              <a:buNone/>
            </a:pPr>
            <a:endParaRPr/>
          </a:p>
          <a:p>
            <a:pPr marL="914400" lvl="1" indent="-3429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Inclination → 98.1 degrees</a:t>
            </a:r>
          </a:p>
          <a:p>
            <a:pPr marL="0" lvl="0" indent="0" rtl="0">
              <a:spcBef>
                <a:spcPts val="0"/>
              </a:spcBef>
              <a:buNone/>
            </a:pPr>
            <a:endParaRPr/>
          </a:p>
          <a:p>
            <a:pPr marL="914400" lvl="1" indent="-3429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Swath Width → 11 kilometers</a:t>
            </a:r>
          </a:p>
          <a:p>
            <a:pPr marL="1371600" lvl="2" indent="-342900" rtl="0">
              <a:spcBef>
                <a:spcPts val="0"/>
              </a:spcBef>
              <a:buClr>
                <a:schemeClr val="dk2"/>
              </a:buClr>
              <a:buSzPct val="100000"/>
              <a:buFont typeface="Wingdings"/>
              <a:buChar char="§"/>
            </a:pPr>
            <a:r>
              <a:rPr lang="en"/>
              <a:t>Linear array technology / pushbroom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lvl="0" indent="0">
              <a:spcBef>
                <a:spcPts val="0"/>
              </a:spcBef>
              <a:buNone/>
            </a:pPr>
            <a:endParaRPr/>
          </a:p>
        </p:txBody>
      </p:sp>
      <p:pic>
        <p:nvPicPr>
          <p:cNvPr id="111" name="Shape 1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25925" y="1540575"/>
            <a:ext cx="3346750" cy="3292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Key Parameters of IKONOS</a:t>
            </a:r>
          </a:p>
        </p:txBody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381000" y="1278525"/>
            <a:ext cx="8229600" cy="39437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Four multispectral bands at a spatial resolution of 4 meters as well as a 1 meter spatial resolution panchromatic band</a:t>
            </a:r>
          </a:p>
          <a:p>
            <a:pPr marL="914400" lvl="1" indent="-3429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The panchromatic and multispectral bands can be combined to produce “pan-sharpened” multispectral imagery with an effective resolution of 1 meter</a:t>
            </a:r>
          </a:p>
          <a:p>
            <a:pPr marL="1371600" lvl="2" indent="-304800" rtl="0">
              <a:spcBef>
                <a:spcPts val="0"/>
              </a:spcBef>
              <a:buClr>
                <a:schemeClr val="dk2"/>
              </a:buClr>
              <a:buSzPct val="100000"/>
              <a:buFont typeface="Wingdings"/>
              <a:buChar char="§"/>
            </a:pPr>
            <a:r>
              <a:rPr lang="en" sz="1200"/>
              <a:t>Pan: 0.45 -0.90</a:t>
            </a:r>
          </a:p>
          <a:p>
            <a:pPr marL="1371600" lvl="2" indent="-304800" rtl="0">
              <a:spcBef>
                <a:spcPts val="0"/>
              </a:spcBef>
              <a:buClr>
                <a:schemeClr val="dk2"/>
              </a:buClr>
              <a:buSzPct val="100000"/>
              <a:buFont typeface="Wingdings"/>
              <a:buChar char="§"/>
            </a:pPr>
            <a:r>
              <a:rPr lang="en" sz="1200"/>
              <a:t>1 (Blue): 0.45 - 0.52</a:t>
            </a:r>
          </a:p>
          <a:p>
            <a:pPr marL="1371600" lvl="2" indent="-304800" rtl="0">
              <a:spcBef>
                <a:spcPts val="0"/>
              </a:spcBef>
              <a:buClr>
                <a:schemeClr val="dk2"/>
              </a:buClr>
              <a:buSzPct val="100000"/>
              <a:buFont typeface="Wingdings"/>
              <a:buChar char="§"/>
            </a:pPr>
            <a:r>
              <a:rPr lang="en" sz="1200"/>
              <a:t>2 (Green): 0.52 - 0.60</a:t>
            </a:r>
          </a:p>
          <a:p>
            <a:pPr marL="1371600" lvl="2" indent="-304800" rtl="0">
              <a:spcBef>
                <a:spcPts val="0"/>
              </a:spcBef>
              <a:buClr>
                <a:schemeClr val="dk2"/>
              </a:buClr>
              <a:buSzPct val="100000"/>
              <a:buFont typeface="Wingdings"/>
              <a:buChar char="§"/>
            </a:pPr>
            <a:r>
              <a:rPr lang="en" sz="1200"/>
              <a:t>3 (Red): 0.63 - 0.69</a:t>
            </a:r>
          </a:p>
          <a:p>
            <a:pPr marL="1371600" lvl="2" indent="-304800" rtl="0">
              <a:spcBef>
                <a:spcPts val="0"/>
              </a:spcBef>
              <a:buClr>
                <a:schemeClr val="dk2"/>
              </a:buClr>
              <a:buSzPct val="100000"/>
              <a:buFont typeface="Wingdings"/>
              <a:buChar char="§"/>
            </a:pPr>
            <a:r>
              <a:rPr lang="en" sz="1200"/>
              <a:t>4 (IR): 0.76 - 0.90</a:t>
            </a:r>
          </a:p>
          <a:p>
            <a:pPr marL="457200" lvl="0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Radiometric Resolution → collects data with an 11-bit sensitivity and is delivered in unsigned 16-bit data format</a:t>
            </a:r>
          </a:p>
          <a:p>
            <a:pPr marL="457200" lvl="0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Temporal Resolution → 3 days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600"/>
              <a:t>Data and Products</a:t>
            </a:r>
          </a:p>
        </p:txBody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457200" y="1278516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Imagery products provided in six levels: Geo, Standard Ortho, Reference, Pro, Precision, PrecisionPlus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Commercial data available to be purchased</a:t>
            </a:r>
          </a:p>
          <a:p>
            <a:pPr marL="914400" lvl="1" indent="-3429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purchased by sq. km, so prices vary, but you only pay for exact area of interest</a:t>
            </a:r>
          </a:p>
          <a:p>
            <a:pPr marL="457200" lvl="0" indent="0" rtl="0">
              <a:spcBef>
                <a:spcPts val="0"/>
              </a:spcBef>
              <a:buNone/>
            </a:pPr>
            <a:endParaRPr/>
          </a:p>
          <a:p>
            <a:pPr marL="457200" marR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24" name="Shape 1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56475" y="2746600"/>
            <a:ext cx="4716224" cy="2162224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Shape 125"/>
          <p:cNvSpPr txBox="1"/>
          <p:nvPr/>
        </p:nvSpPr>
        <p:spPr>
          <a:xfrm>
            <a:off x="4290000" y="4770900"/>
            <a:ext cx="2484899" cy="37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>
                <a:solidFill>
                  <a:schemeClr val="dk2"/>
                </a:solidFill>
              </a:rPr>
              <a:t>Geographic Coverage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600"/>
              <a:t>Image Reference System</a:t>
            </a:r>
          </a:p>
        </p:txBody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457200" y="1278516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World Geodetic System (WGS) 84</a:t>
            </a:r>
          </a:p>
          <a:p>
            <a:pPr marL="914400" lvl="1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○"/>
            </a:pPr>
            <a:r>
              <a:rPr lang="en"/>
              <a:t>Defined with respect to station location</a:t>
            </a:r>
          </a:p>
          <a:p>
            <a:pPr marL="457200" lvl="0" indent="0" rtl="0">
              <a:spcBef>
                <a:spcPts val="0"/>
              </a:spcBef>
              <a:buNone/>
            </a:pPr>
            <a:r>
              <a:rPr lang="en"/>
              <a:t>globally</a:t>
            </a:r>
          </a:p>
          <a:p>
            <a:pPr marL="914400" lvl="1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○"/>
            </a:pPr>
            <a:r>
              <a:rPr lang="en"/>
              <a:t>Helps for global survey</a:t>
            </a:r>
          </a:p>
          <a:p>
            <a:pPr marL="914400" lvl="1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○"/>
            </a:pPr>
            <a:r>
              <a:rPr lang="en"/>
              <a:t>Spheroidal Reference Surface (Reference Ellipsoid/Datum)</a:t>
            </a:r>
          </a:p>
          <a:p>
            <a:pPr marL="0" indent="0" rtl="0">
              <a:spcBef>
                <a:spcPts val="0"/>
              </a:spcBef>
              <a:buNone/>
            </a:pPr>
            <a:r>
              <a:rPr lang="en"/>
              <a:t>Coordinate of Origin: Earth’s center of mass with an error of 2 cm</a:t>
            </a:r>
          </a:p>
          <a:p>
            <a:pPr marL="0" lvl="0" indent="0" rtl="0">
              <a:spcBef>
                <a:spcPts val="0"/>
              </a:spcBef>
              <a:buNone/>
            </a:pPr>
            <a:endParaRPr/>
          </a:p>
          <a:p>
            <a:pPr marL="0" lvl="0" indent="0" rtl="0">
              <a:spcBef>
                <a:spcPts val="0"/>
              </a:spcBef>
              <a:buNone/>
            </a:pPr>
            <a:r>
              <a:rPr lang="en"/>
              <a:t>		</a:t>
            </a:r>
            <a:r>
              <a:rPr lang="en" sz="1100" u="sng">
                <a:solidFill>
                  <a:schemeClr val="hlink"/>
                </a:solidFill>
                <a:hlinkClick r:id="rId3"/>
              </a:rPr>
              <a:t>http://en.wikipedia.org/wiki/World_Geodetic_System#mediaviewer/File:WGS_84_reference_frame.png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	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600"/>
              <a:t>Data Applications</a:t>
            </a:r>
          </a:p>
        </p:txBody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602450" y="1447950"/>
            <a:ext cx="5547299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lnSpc>
                <a:spcPct val="162272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Urban and Rural applications</a:t>
            </a:r>
          </a:p>
          <a:p>
            <a:pPr marL="914400" lvl="1" indent="-342900" rtl="0">
              <a:lnSpc>
                <a:spcPct val="162272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Mapping of natural resources and natural disasters</a:t>
            </a:r>
          </a:p>
          <a:p>
            <a:pPr marL="914400" lvl="1" indent="-342900" rtl="0">
              <a:lnSpc>
                <a:spcPct val="162272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Agriculture and forestry analysis</a:t>
            </a:r>
          </a:p>
          <a:p>
            <a:pPr marL="914400" lvl="1" indent="-342900" rtl="0">
              <a:lnSpc>
                <a:spcPct val="162272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Mining, engineering, construction, and change detection</a:t>
            </a:r>
          </a:p>
          <a:p>
            <a:pPr marL="457200" lvl="0" indent="-342900" rtl="0">
              <a:lnSpc>
                <a:spcPct val="162272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Military and Homeland Security</a:t>
            </a:r>
          </a:p>
          <a:p>
            <a:pPr marL="914400" lvl="1" indent="-342900" rtl="0">
              <a:lnSpc>
                <a:spcPct val="162272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/>
              <a:t>Department of Defense</a:t>
            </a:r>
          </a:p>
          <a:p>
            <a:pPr lvl="0" rtl="0">
              <a:lnSpc>
                <a:spcPct val="162272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/>
          </a:p>
          <a:p>
            <a:pPr lvl="0" rtl="0">
              <a:lnSpc>
                <a:spcPct val="162272"/>
              </a:lnSpc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/>
              <a:t> </a:t>
            </a:r>
          </a:p>
        </p:txBody>
      </p:sp>
      <p:pic>
        <p:nvPicPr>
          <p:cNvPr id="138" name="Shape 13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49751" y="1665950"/>
            <a:ext cx="2583079" cy="2830398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Shape 139"/>
          <p:cNvSpPr txBox="1"/>
          <p:nvPr/>
        </p:nvSpPr>
        <p:spPr>
          <a:xfrm>
            <a:off x="6211950" y="4634125"/>
            <a:ext cx="2520900" cy="44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>
                <a:solidFill>
                  <a:schemeClr val="dk2"/>
                </a:solidFill>
              </a:rPr>
              <a:t>Tadco farms in Saudi Arabia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Future Use</a:t>
            </a:r>
          </a:p>
        </p:txBody>
      </p:sp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457200" y="1278516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Continued use for case by case natural disasters and land surveillance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lesson-plan">
  <a:themeElements>
    <a:clrScheme name="Custom 501">
      <a:dk1>
        <a:srgbClr val="000000"/>
      </a:dk1>
      <a:lt1>
        <a:srgbClr val="EFEDE2"/>
      </a:lt1>
      <a:dk2>
        <a:srgbClr val="1F497D"/>
      </a:dk2>
      <a:lt2>
        <a:srgbClr val="FDFFFF"/>
      </a:lt2>
      <a:accent1>
        <a:srgbClr val="4F81BD"/>
      </a:accent1>
      <a:accent2>
        <a:srgbClr val="AB0101"/>
      </a:accent2>
      <a:accent3>
        <a:srgbClr val="86B060"/>
      </a:accent3>
      <a:accent4>
        <a:srgbClr val="7760A0"/>
      </a:accent4>
      <a:accent5>
        <a:srgbClr val="739395"/>
      </a:accent5>
      <a:accent6>
        <a:srgbClr val="968B52"/>
      </a:accent6>
      <a:hlink>
        <a:srgbClr val="336699"/>
      </a:hlink>
      <a:folHlink>
        <a:srgbClr val="96969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351</Words>
  <Application>Microsoft Office PowerPoint</Application>
  <PresentationFormat>On-screen Show (16:9)</PresentationFormat>
  <Paragraphs>61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Courier New</vt:lpstr>
      <vt:lpstr>Wingdings</vt:lpstr>
      <vt:lpstr>lesson-plan</vt:lpstr>
      <vt:lpstr>IKONOS</vt:lpstr>
      <vt:lpstr>Overview of System</vt:lpstr>
      <vt:lpstr>PowerPoint Presentation</vt:lpstr>
      <vt:lpstr>Characteristics</vt:lpstr>
      <vt:lpstr>Key Parameters of IKONOS</vt:lpstr>
      <vt:lpstr>Data and Products</vt:lpstr>
      <vt:lpstr>Image Reference System</vt:lpstr>
      <vt:lpstr>Data Applications</vt:lpstr>
      <vt:lpstr>Future Use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IKONOS</dc:title>
  <dc:creator>Kin Ma</dc:creator>
  <cp:lastModifiedBy>Kin Ma</cp:lastModifiedBy>
  <cp:revision>1</cp:revision>
  <dcterms:modified xsi:type="dcterms:W3CDTF">2018-04-23T16:29:54Z</dcterms:modified>
</cp:coreProperties>
</file>