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A54B9-AF33-4677-9EBD-813C87C6DDF6}" v="5" dt="2026-04-08T17:32:07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 Ma" userId="f3cbaae0-5ffb-4424-a565-7e54158c672c" providerId="ADAL" clId="{0269D0EF-95D2-4B46-ACD9-A966620DFDD3}"/>
    <pc:docChg chg="modSld">
      <pc:chgData name="Kin Ma" userId="f3cbaae0-5ffb-4424-a565-7e54158c672c" providerId="ADAL" clId="{0269D0EF-95D2-4B46-ACD9-A966620DFDD3}" dt="2026-04-08T17:32:07.549" v="5"/>
      <pc:docMkLst>
        <pc:docMk/>
      </pc:docMkLst>
      <pc:sldChg chg="modSp mod">
        <pc:chgData name="Kin Ma" userId="f3cbaae0-5ffb-4424-a565-7e54158c672c" providerId="ADAL" clId="{0269D0EF-95D2-4B46-ACD9-A966620DFDD3}" dt="2026-04-08T17:30:51.678" v="0" actId="115"/>
        <pc:sldMkLst>
          <pc:docMk/>
          <pc:sldMk cId="3764403388" sldId="257"/>
        </pc:sldMkLst>
        <pc:spChg chg="mod">
          <ac:chgData name="Kin Ma" userId="f3cbaae0-5ffb-4424-a565-7e54158c672c" providerId="ADAL" clId="{0269D0EF-95D2-4B46-ACD9-A966620DFDD3}" dt="2026-04-08T17:30:51.678" v="0" actId="115"/>
          <ac:spMkLst>
            <pc:docMk/>
            <pc:sldMk cId="3764403388" sldId="257"/>
            <ac:spMk id="3" creationId="{C9D869ED-4636-66D0-709E-6141093CADA1}"/>
          </ac:spMkLst>
        </pc:spChg>
      </pc:sldChg>
      <pc:sldChg chg="setBg">
        <pc:chgData name="Kin Ma" userId="f3cbaae0-5ffb-4424-a565-7e54158c672c" providerId="ADAL" clId="{0269D0EF-95D2-4B46-ACD9-A966620DFDD3}" dt="2026-04-08T17:32:07.549" v="5"/>
        <pc:sldMkLst>
          <pc:docMk/>
          <pc:sldMk cId="292251479" sldId="258"/>
        </pc:sldMkLst>
      </pc:sldChg>
      <pc:sldChg chg="setBg">
        <pc:chgData name="Kin Ma" userId="f3cbaae0-5ffb-4424-a565-7e54158c672c" providerId="ADAL" clId="{0269D0EF-95D2-4B46-ACD9-A966620DFDD3}" dt="2026-04-08T17:31:40.351" v="2"/>
        <pc:sldMkLst>
          <pc:docMk/>
          <pc:sldMk cId="3568929456" sldId="26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FC294-1B40-4B5A-8928-49D2AF258B3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2D1D0FC2-8EA6-48B0-8E7B-C8308445A5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Sensors can vary greatly based on needs. </a:t>
          </a:r>
        </a:p>
      </dgm:t>
    </dgm:pt>
    <dgm:pt modelId="{F13612B6-8361-458E-9E16-4AD020EF152D}" type="parTrans" cxnId="{75CEE87E-C8DD-45BF-841C-E5CB839A61CB}">
      <dgm:prSet/>
      <dgm:spPr/>
      <dgm:t>
        <a:bodyPr/>
        <a:lstStyle/>
        <a:p>
          <a:endParaRPr lang="en-US"/>
        </a:p>
      </dgm:t>
    </dgm:pt>
    <dgm:pt modelId="{FA8B46FD-F411-4F08-B274-C148BBE05931}" type="sibTrans" cxnId="{75CEE87E-C8DD-45BF-841C-E5CB839A61C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56396F-8AC9-4BFD-B01E-F560C98BAD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Some sensors can be changed out, while others can not and are permanently affixed to the UAV </a:t>
          </a:r>
        </a:p>
      </dgm:t>
    </dgm:pt>
    <dgm:pt modelId="{D650063D-DCDB-41F2-8431-79A39E8D83A3}" type="parTrans" cxnId="{72E333A3-12BA-4138-AF8C-0B8696D9B32D}">
      <dgm:prSet/>
      <dgm:spPr/>
      <dgm:t>
        <a:bodyPr/>
        <a:lstStyle/>
        <a:p>
          <a:endParaRPr lang="en-US"/>
        </a:p>
      </dgm:t>
    </dgm:pt>
    <dgm:pt modelId="{A5383311-9772-44B0-9BCE-6F618DFA37F0}" type="sibTrans" cxnId="{72E333A3-12BA-4138-AF8C-0B8696D9B32D}">
      <dgm:prSet/>
      <dgm:spPr/>
      <dgm:t>
        <a:bodyPr/>
        <a:lstStyle/>
        <a:p>
          <a:endParaRPr lang="en-US"/>
        </a:p>
      </dgm:t>
    </dgm:pt>
    <dgm:pt modelId="{DA2CBDF8-6DC6-4763-968C-21103876B179}" type="pres">
      <dgm:prSet presAssocID="{3FDFC294-1B40-4B5A-8928-49D2AF258B31}" presName="root" presStyleCnt="0">
        <dgm:presLayoutVars>
          <dgm:dir/>
          <dgm:resizeHandles val="exact"/>
        </dgm:presLayoutVars>
      </dgm:prSet>
      <dgm:spPr/>
    </dgm:pt>
    <dgm:pt modelId="{C546D7D5-FCC2-4466-898B-503EFFE892AF}" type="pres">
      <dgm:prSet presAssocID="{3FDFC294-1B40-4B5A-8928-49D2AF258B31}" presName="container" presStyleCnt="0">
        <dgm:presLayoutVars>
          <dgm:dir/>
          <dgm:resizeHandles val="exact"/>
        </dgm:presLayoutVars>
      </dgm:prSet>
      <dgm:spPr/>
    </dgm:pt>
    <dgm:pt modelId="{6A73B147-6620-4EF0-9A2B-CF47B3AD4A18}" type="pres">
      <dgm:prSet presAssocID="{2D1D0FC2-8EA6-48B0-8E7B-C8308445A55C}" presName="compNode" presStyleCnt="0"/>
      <dgm:spPr/>
    </dgm:pt>
    <dgm:pt modelId="{796B24D4-80C6-40A1-A22A-2F1608BECC4B}" type="pres">
      <dgm:prSet presAssocID="{2D1D0FC2-8EA6-48B0-8E7B-C8308445A55C}" presName="iconBgRect" presStyleLbl="bgShp" presStyleIdx="0" presStyleCnt="2"/>
      <dgm:spPr/>
    </dgm:pt>
    <dgm:pt modelId="{8B2DC17A-E1F4-4BAE-AC53-0DC9B922C6C6}" type="pres">
      <dgm:prSet presAssocID="{2D1D0FC2-8EA6-48B0-8E7B-C8308445A55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FA79E823-D4DF-4429-940B-10F4AE31B23E}" type="pres">
      <dgm:prSet presAssocID="{2D1D0FC2-8EA6-48B0-8E7B-C8308445A55C}" presName="spaceRect" presStyleCnt="0"/>
      <dgm:spPr/>
    </dgm:pt>
    <dgm:pt modelId="{B1A1260D-60E3-4D74-B81C-D3AB2822A6FC}" type="pres">
      <dgm:prSet presAssocID="{2D1D0FC2-8EA6-48B0-8E7B-C8308445A55C}" presName="textRect" presStyleLbl="revTx" presStyleIdx="0" presStyleCnt="2">
        <dgm:presLayoutVars>
          <dgm:chMax val="1"/>
          <dgm:chPref val="1"/>
        </dgm:presLayoutVars>
      </dgm:prSet>
      <dgm:spPr/>
    </dgm:pt>
    <dgm:pt modelId="{E014A5D1-5EC7-4624-BD17-3CBDEF49A6A2}" type="pres">
      <dgm:prSet presAssocID="{FA8B46FD-F411-4F08-B274-C148BBE05931}" presName="sibTrans" presStyleLbl="sibTrans2D1" presStyleIdx="0" presStyleCnt="0"/>
      <dgm:spPr/>
    </dgm:pt>
    <dgm:pt modelId="{413DC9ED-F369-40B5-A622-BB188D852D4F}" type="pres">
      <dgm:prSet presAssocID="{B056396F-8AC9-4BFD-B01E-F560C98BAD00}" presName="compNode" presStyleCnt="0"/>
      <dgm:spPr/>
    </dgm:pt>
    <dgm:pt modelId="{CBE86AFE-DFFF-493B-A8A2-750035D942BA}" type="pres">
      <dgm:prSet presAssocID="{B056396F-8AC9-4BFD-B01E-F560C98BAD00}" presName="iconBgRect" presStyleLbl="bgShp" presStyleIdx="1" presStyleCnt="2"/>
      <dgm:spPr/>
    </dgm:pt>
    <dgm:pt modelId="{4EF15B43-1884-409E-97DC-DBE8D22D3B5C}" type="pres">
      <dgm:prSet presAssocID="{B056396F-8AC9-4BFD-B01E-F560C98BAD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3F9BFC0C-8E6C-4A3D-8B1F-329ADA386ECE}" type="pres">
      <dgm:prSet presAssocID="{B056396F-8AC9-4BFD-B01E-F560C98BAD00}" presName="spaceRect" presStyleCnt="0"/>
      <dgm:spPr/>
    </dgm:pt>
    <dgm:pt modelId="{3E805F17-8C1B-4362-BAB3-1C67FF843E4B}" type="pres">
      <dgm:prSet presAssocID="{B056396F-8AC9-4BFD-B01E-F560C98BAD0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85FAB3A-82F4-4D6F-B3CE-E302F5A73B76}" type="presOf" srcId="{3FDFC294-1B40-4B5A-8928-49D2AF258B31}" destId="{DA2CBDF8-6DC6-4763-968C-21103876B179}" srcOrd="0" destOrd="0" presId="urn:microsoft.com/office/officeart/2018/2/layout/IconCircleList"/>
    <dgm:cxn modelId="{F2A8A256-D379-45F2-A04D-528A981F46BE}" type="presOf" srcId="{2D1D0FC2-8EA6-48B0-8E7B-C8308445A55C}" destId="{B1A1260D-60E3-4D74-B81C-D3AB2822A6FC}" srcOrd="0" destOrd="0" presId="urn:microsoft.com/office/officeart/2018/2/layout/IconCircleList"/>
    <dgm:cxn modelId="{75CEE87E-C8DD-45BF-841C-E5CB839A61CB}" srcId="{3FDFC294-1B40-4B5A-8928-49D2AF258B31}" destId="{2D1D0FC2-8EA6-48B0-8E7B-C8308445A55C}" srcOrd="0" destOrd="0" parTransId="{F13612B6-8361-458E-9E16-4AD020EF152D}" sibTransId="{FA8B46FD-F411-4F08-B274-C148BBE05931}"/>
    <dgm:cxn modelId="{F7353F84-01AD-4596-A1F2-98CCA9D65333}" type="presOf" srcId="{B056396F-8AC9-4BFD-B01E-F560C98BAD00}" destId="{3E805F17-8C1B-4362-BAB3-1C67FF843E4B}" srcOrd="0" destOrd="0" presId="urn:microsoft.com/office/officeart/2018/2/layout/IconCircleList"/>
    <dgm:cxn modelId="{176FF592-5E47-4511-A0C7-9F325FE33171}" type="presOf" srcId="{FA8B46FD-F411-4F08-B274-C148BBE05931}" destId="{E014A5D1-5EC7-4624-BD17-3CBDEF49A6A2}" srcOrd="0" destOrd="0" presId="urn:microsoft.com/office/officeart/2018/2/layout/IconCircleList"/>
    <dgm:cxn modelId="{72E333A3-12BA-4138-AF8C-0B8696D9B32D}" srcId="{3FDFC294-1B40-4B5A-8928-49D2AF258B31}" destId="{B056396F-8AC9-4BFD-B01E-F560C98BAD00}" srcOrd="1" destOrd="0" parTransId="{D650063D-DCDB-41F2-8431-79A39E8D83A3}" sibTransId="{A5383311-9772-44B0-9BCE-6F618DFA37F0}"/>
    <dgm:cxn modelId="{F612EACF-594A-4842-8812-BB61FC539DD0}" type="presParOf" srcId="{DA2CBDF8-6DC6-4763-968C-21103876B179}" destId="{C546D7D5-FCC2-4466-898B-503EFFE892AF}" srcOrd="0" destOrd="0" presId="urn:microsoft.com/office/officeart/2018/2/layout/IconCircleList"/>
    <dgm:cxn modelId="{0E9F131A-897C-4BC5-A8BD-75D051C36BE7}" type="presParOf" srcId="{C546D7D5-FCC2-4466-898B-503EFFE892AF}" destId="{6A73B147-6620-4EF0-9A2B-CF47B3AD4A18}" srcOrd="0" destOrd="0" presId="urn:microsoft.com/office/officeart/2018/2/layout/IconCircleList"/>
    <dgm:cxn modelId="{047B2209-575E-4694-91D0-441A24FDEA1F}" type="presParOf" srcId="{6A73B147-6620-4EF0-9A2B-CF47B3AD4A18}" destId="{796B24D4-80C6-40A1-A22A-2F1608BECC4B}" srcOrd="0" destOrd="0" presId="urn:microsoft.com/office/officeart/2018/2/layout/IconCircleList"/>
    <dgm:cxn modelId="{50F3A489-795F-4831-9740-B21F3008EC34}" type="presParOf" srcId="{6A73B147-6620-4EF0-9A2B-CF47B3AD4A18}" destId="{8B2DC17A-E1F4-4BAE-AC53-0DC9B922C6C6}" srcOrd="1" destOrd="0" presId="urn:microsoft.com/office/officeart/2018/2/layout/IconCircleList"/>
    <dgm:cxn modelId="{8541A4C4-A793-43AC-A8F6-45C2197676C0}" type="presParOf" srcId="{6A73B147-6620-4EF0-9A2B-CF47B3AD4A18}" destId="{FA79E823-D4DF-4429-940B-10F4AE31B23E}" srcOrd="2" destOrd="0" presId="urn:microsoft.com/office/officeart/2018/2/layout/IconCircleList"/>
    <dgm:cxn modelId="{978F7273-14AB-4AE3-9896-4F9C16E2DD49}" type="presParOf" srcId="{6A73B147-6620-4EF0-9A2B-CF47B3AD4A18}" destId="{B1A1260D-60E3-4D74-B81C-D3AB2822A6FC}" srcOrd="3" destOrd="0" presId="urn:microsoft.com/office/officeart/2018/2/layout/IconCircleList"/>
    <dgm:cxn modelId="{ABCBAD8A-6379-4ED6-A148-9FF3473D8BD8}" type="presParOf" srcId="{C546D7D5-FCC2-4466-898B-503EFFE892AF}" destId="{E014A5D1-5EC7-4624-BD17-3CBDEF49A6A2}" srcOrd="1" destOrd="0" presId="urn:microsoft.com/office/officeart/2018/2/layout/IconCircleList"/>
    <dgm:cxn modelId="{477ACD9C-937F-4F40-A078-3DEDD8C02118}" type="presParOf" srcId="{C546D7D5-FCC2-4466-898B-503EFFE892AF}" destId="{413DC9ED-F369-40B5-A622-BB188D852D4F}" srcOrd="2" destOrd="0" presId="urn:microsoft.com/office/officeart/2018/2/layout/IconCircleList"/>
    <dgm:cxn modelId="{16550CAF-644E-46A8-98B0-6F4641106CEF}" type="presParOf" srcId="{413DC9ED-F369-40B5-A622-BB188D852D4F}" destId="{CBE86AFE-DFFF-493B-A8A2-750035D942BA}" srcOrd="0" destOrd="0" presId="urn:microsoft.com/office/officeart/2018/2/layout/IconCircleList"/>
    <dgm:cxn modelId="{80E498C7-4652-4E71-B0F4-3145C9195743}" type="presParOf" srcId="{413DC9ED-F369-40B5-A622-BB188D852D4F}" destId="{4EF15B43-1884-409E-97DC-DBE8D22D3B5C}" srcOrd="1" destOrd="0" presId="urn:microsoft.com/office/officeart/2018/2/layout/IconCircleList"/>
    <dgm:cxn modelId="{CB6D8544-ACE5-4E25-86E4-ED6453A0655D}" type="presParOf" srcId="{413DC9ED-F369-40B5-A622-BB188D852D4F}" destId="{3F9BFC0C-8E6C-4A3D-8B1F-329ADA386ECE}" srcOrd="2" destOrd="0" presId="urn:microsoft.com/office/officeart/2018/2/layout/IconCircleList"/>
    <dgm:cxn modelId="{E4079EE6-BCD6-49DA-9F3F-C287C5F36679}" type="presParOf" srcId="{413DC9ED-F369-40B5-A622-BB188D852D4F}" destId="{3E805F17-8C1B-4362-BAB3-1C67FF843E4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B24D4-80C6-40A1-A22A-2F1608BECC4B}">
      <dsp:nvSpPr>
        <dsp:cNvPr id="0" name=""/>
        <dsp:cNvSpPr/>
      </dsp:nvSpPr>
      <dsp:spPr>
        <a:xfrm>
          <a:off x="212335" y="1507711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17A-E1F4-4BAE-AC53-0DC9B922C6C6}">
      <dsp:nvSpPr>
        <dsp:cNvPr id="0" name=""/>
        <dsp:cNvSpPr/>
      </dsp:nvSpPr>
      <dsp:spPr>
        <a:xfrm>
          <a:off x="492877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260D-60E3-4D74-B81C-D3AB2822A6FC}">
      <dsp:nvSpPr>
        <dsp:cNvPr id="0" name=""/>
        <dsp:cNvSpPr/>
      </dsp:nvSpPr>
      <dsp:spPr>
        <a:xfrm>
          <a:off x="1834517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Sensors can vary greatly based on needs. </a:t>
          </a:r>
        </a:p>
      </dsp:txBody>
      <dsp:txXfrm>
        <a:off x="1834517" y="1507711"/>
        <a:ext cx="3148942" cy="1335915"/>
      </dsp:txXfrm>
    </dsp:sp>
    <dsp:sp modelId="{CBE86AFE-DFFF-493B-A8A2-750035D942BA}">
      <dsp:nvSpPr>
        <dsp:cNvPr id="0" name=""/>
        <dsp:cNvSpPr/>
      </dsp:nvSpPr>
      <dsp:spPr>
        <a:xfrm>
          <a:off x="5532139" y="1507711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15B43-1884-409E-97DC-DBE8D22D3B5C}">
      <dsp:nvSpPr>
        <dsp:cNvPr id="0" name=""/>
        <dsp:cNvSpPr/>
      </dsp:nvSpPr>
      <dsp:spPr>
        <a:xfrm>
          <a:off x="5812681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05F17-8C1B-4362-BAB3-1C67FF843E4B}">
      <dsp:nvSpPr>
        <dsp:cNvPr id="0" name=""/>
        <dsp:cNvSpPr/>
      </dsp:nvSpPr>
      <dsp:spPr>
        <a:xfrm>
          <a:off x="7154322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Some sensors can be changed out, while others can not and are permanently affixed to the UAV </a:t>
          </a:r>
        </a:p>
      </dsp:txBody>
      <dsp:txXfrm>
        <a:off x="7154322" y="1507711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9BD1-B35F-74BA-84BA-AE7829386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55A8C-A048-F453-37AD-15A4F4DD3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C69D2-AB5C-C1C9-2C4A-D864967D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5DB0B-2008-70CB-F9B0-5BFC0B4B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B4272-72F2-3EA6-0EF6-4468FAD5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328C-4068-C37F-8234-3C743142A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3BFAD-8B5F-85BB-5CDB-B5B89BC21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4D70A-920F-938B-72A0-73CA5872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3F548-8E89-E52D-999E-3FBAB020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81FDE-AC1E-9CBA-1A3B-EC760D36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3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18BE0-D290-5BE2-F9C8-DF468F94C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1C090-1E99-E67A-DCA4-609EA41BE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EA0A4-3355-BC1B-46A5-E4DA837F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E8D39-1C5D-2096-D6F1-BF760410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A8DB8-8CEC-05FA-28EA-E4937ED5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60D2-F897-F65B-8433-E35A88AD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8BBC1-716A-78DA-FB7F-EA91197A5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8719-BE56-0025-0D88-5FEC0112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F609-D711-E73B-37DD-6BC823B0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A558C-D97E-50DB-61A7-AFDB3413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C5DC-7735-FEC7-CB12-8F84994B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C8B61-E61D-7BFA-DE8D-A1817AEDE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1CE5C-C2B5-A883-64A7-867DE4F3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5B2A3-D2D8-74DA-5DE9-77386F3C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36958-B9C9-06C4-D3B3-0061345C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5A6F-90AE-E936-5D90-78CF5AA5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37B3-D184-9273-FDBD-6EEF84936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8F523-F8EE-D5F5-B57E-CCA6FC387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DD5D-FAA9-3AEB-AC76-CF507973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705A-78A7-FCA4-E4F4-C7D74BAE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7895F-B568-4AB5-8575-83E4B6BA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E157-0D1E-A2E6-8842-EAE380E5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47A0F-0481-BDBE-AD64-471B2A44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5BA1B-E6EC-EB90-0805-37DAD36D1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43C2F-5BE3-B6AE-87CA-747AA4838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235BE-8C94-BB7A-E4A3-3B8BED35B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062D7-B4B3-E997-24FD-77A78C9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A41C1-7BD7-50D5-3649-A472DD0D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D657A-DB40-119A-DC7B-14D211CF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3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8591-C5F4-67A2-CD0E-9965D610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D7A35-D856-0384-D2C4-E2186310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CDCDF-9176-D2E2-C5CF-11BE1C83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672C7-01E1-F731-930A-55840F31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918EA-06A2-2B34-9022-6151C897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885D9-7E91-B0FA-F2EA-6B2E2BED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C930E-C8B8-BA67-121E-2CD7B15F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3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E75E-6D8C-452D-6E81-2E7A6342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AFDDB-E566-C829-1D2A-205054E24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35504-3F1D-B045-A146-AF4C07B7C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7E21F-B8ED-063B-7FBF-AC816C16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BE0B1-78C0-7623-2A72-91C88E68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26200-601E-8E3B-517D-4377820A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123-F228-5DF5-C305-25971663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A49A4-C2FF-137E-6657-E6E30F62B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E939-9690-0C01-355F-D2C92A53B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55A88-4A6D-7B7B-FE79-B7BE9A1F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6BDF-874C-C22F-CBDD-A735C538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2B95-AA3A-CBC5-7F5D-E8C16F42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BBF72-D96E-A638-7B25-25DB492D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68F8C-899D-DA0C-0E1C-8EA2F5BF1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93F24-A4DB-58C0-35BA-BEBBBD371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3DF0-8AD2-4F46-9383-6BE71B87C54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8B53-DE51-4634-8E11-0EAF6B651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41F7-7ED6-5784-CB10-370665279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8809-E915-4D49-884C-6F4AA7B1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52753&amp;picture=drone-in-fligh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universetoday.com/tag/tanegashima-space-center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drone flying in the sky&#10;&#10;Description automatically generated">
            <a:extLst>
              <a:ext uri="{FF2B5EF4-FFF2-40B4-BE49-F238E27FC236}">
                <a16:creationId xmlns:a16="http://schemas.microsoft.com/office/drawing/2014/main" id="{3B3CAA7D-8B89-404C-66EF-72E83F1AF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698" r="-1" b="19104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Picture 4" descr="Satellite in space above earth&#10;&#10;Description automatically generated">
            <a:extLst>
              <a:ext uri="{FF2B5EF4-FFF2-40B4-BE49-F238E27FC236}">
                <a16:creationId xmlns:a16="http://schemas.microsoft.com/office/drawing/2014/main" id="{128B4A18-9275-85C4-4395-C526F185C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0112" r="-1" b="14479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51A28-47CE-35B1-AEED-F4B088F5C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Introduction to Remote Sensing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F8B8C3-A119-FF7B-D4B4-A38D003F636F}"/>
              </a:ext>
            </a:extLst>
          </p:cNvPr>
          <p:cNvSpPr txBox="1"/>
          <p:nvPr/>
        </p:nvSpPr>
        <p:spPr>
          <a:xfrm>
            <a:off x="10005183" y="6657949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universetoday.com/tag/tanegashima-space-cen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1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15C20-136D-8C76-205A-EFFD8DF9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Image or Data Processing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7281-15E7-5368-54F1-C2A132AB9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1300" b="1" dirty="0"/>
              <a:t>Remote Sensing Images/Data vary across data type and images. </a:t>
            </a:r>
          </a:p>
          <a:p>
            <a:pPr marL="0" indent="0">
              <a:buNone/>
            </a:pPr>
            <a:endParaRPr lang="en-US" sz="13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300" dirty="0"/>
              <a:t>Images can be processed individually or constructed as </a:t>
            </a:r>
            <a:r>
              <a:rPr lang="en-US" sz="1300"/>
              <a:t>an ortho-mosaic </a:t>
            </a:r>
            <a:r>
              <a:rPr lang="en-US" sz="1300" dirty="0"/>
              <a:t>that is georeferenced.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300" dirty="0"/>
              <a:t>Lidar needs special processing to be used in GIS.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300" dirty="0"/>
              <a:t> Platforms that can be used for processing remote sensing data: </a:t>
            </a:r>
            <a:r>
              <a:rPr lang="en-US" sz="1300" dirty="0" err="1"/>
              <a:t>Erdas</a:t>
            </a:r>
            <a:r>
              <a:rPr lang="en-US" sz="1300" dirty="0"/>
              <a:t> Imagine, ArcGIS Pro, ArcGIS Drone2Map, and various other photogrammetry apps. 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12 of the best photogrammetry software">
            <a:extLst>
              <a:ext uri="{FF2B5EF4-FFF2-40B4-BE49-F238E27FC236}">
                <a16:creationId xmlns:a16="http://schemas.microsoft.com/office/drawing/2014/main" id="{727327B6-2E58-1ECE-DA7B-8605AFD7E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3" r="16637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0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6D53-3B35-824F-331E-CF86D01D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Remote Sensing?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69ED-4636-66D0-709E-6141093CA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Remote sensing 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is the process of detecting and monitoring the physical characteristics of an area by measuring its reflected and emitted radiation at a distance, or collecting images from satellites, aircraft, or </a:t>
            </a:r>
            <a:r>
              <a:rPr lang="en-US" b="0" i="0" u="sng" dirty="0">
                <a:solidFill>
                  <a:srgbClr val="111111"/>
                </a:solidFill>
                <a:effectLst/>
                <a:latin typeface="-apple-system"/>
              </a:rPr>
              <a:t>Unmanned Aircraft System 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(UAS).</a:t>
            </a:r>
          </a:p>
          <a:p>
            <a:pPr marL="0" indent="0">
              <a:buNone/>
            </a:pPr>
            <a:endParaRPr lang="en-US" b="1" dirty="0">
              <a:solidFill>
                <a:srgbClr val="111111"/>
              </a:solidFill>
              <a:latin typeface="-apple-system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111111"/>
                </a:solidFill>
                <a:latin typeface="-apple-system"/>
              </a:rPr>
              <a:t>R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emote sensing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 provides the raw data (images) used in 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GIS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 to create maps, perform spatial analysis, and gain insights into our dynamic planet.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0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651FE-0B32-D7A4-FEE8-A1458407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158832"/>
            <a:ext cx="9265667" cy="1021424"/>
          </a:xfrm>
          <a:solidFill>
            <a:schemeClr val="accent2"/>
          </a:solidFill>
          <a:ln w="53975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chilly" dir="t">
              <a:rot lat="0" lon="0" rev="6000000"/>
            </a:lightRig>
          </a:scene3d>
          <a:sp3d extrusionH="95250" contourW="133350" prstMaterial="flat">
            <a:bevelT w="177800"/>
            <a:bevelB w="158750" prst="slope"/>
          </a:sp3d>
        </p:spPr>
        <p:txBody>
          <a:bodyPr anchor="b">
            <a:noAutofit/>
            <a:sp3d contourW="50800" prstMaterial="dkEdge">
              <a:bevelT w="0" h="0"/>
              <a:bevelB w="0" h="0"/>
            </a:sp3d>
          </a:bodyPr>
          <a:lstStyle/>
          <a:p>
            <a:pPr algn="ctr">
              <a:lnSpc>
                <a:spcPct val="250000"/>
              </a:lnSpc>
            </a:pPr>
            <a:r>
              <a:rPr lang="en-US" sz="4000" b="1" dirty="0">
                <a:latin typeface="Amasis MT Pro Black" panose="02040A04050005020304" pitchFamily="18" charset="0"/>
              </a:rPr>
              <a:t>Unmanned Aircraft Systems (UAS)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9CAE1-B537-8891-3C5C-FC5076468110}"/>
              </a:ext>
            </a:extLst>
          </p:cNvPr>
          <p:cNvSpPr>
            <a:spLocks/>
          </p:cNvSpPr>
          <p:nvPr/>
        </p:nvSpPr>
        <p:spPr>
          <a:xfrm>
            <a:off x="1545905" y="2016604"/>
            <a:ext cx="9100190" cy="3765644"/>
          </a:xfrm>
          <a:prstGeom prst="rect">
            <a:avLst/>
          </a:prstGeom>
        </p:spPr>
        <p:txBody>
          <a:bodyPr/>
          <a:lstStyle/>
          <a:p>
            <a:pPr defTabSz="786384"/>
            <a:r>
              <a:rPr lang="en-US" sz="154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system that includes an unmanned aircraft, remote control station and wireless data link.</a:t>
            </a:r>
          </a:p>
          <a:p>
            <a:pPr defTabSz="786384"/>
            <a:endParaRPr lang="en-US" sz="154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Lasers for Counter-UAS, Polish-British Missiles and Much More. How will ...">
            <a:extLst>
              <a:ext uri="{FF2B5EF4-FFF2-40B4-BE49-F238E27FC236}">
                <a16:creationId xmlns:a16="http://schemas.microsoft.com/office/drawing/2014/main" id="{C341A30C-4508-9689-1579-E24028F3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89" y="1715407"/>
            <a:ext cx="6864418" cy="42418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14B70-93A6-C800-9A22-F7103C81D54E}"/>
              </a:ext>
            </a:extLst>
          </p:cNvPr>
          <p:cNvSpPr txBox="1"/>
          <p:nvPr/>
        </p:nvSpPr>
        <p:spPr>
          <a:xfrm>
            <a:off x="7716982" y="1867557"/>
            <a:ext cx="127461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786384"/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UAV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8D960-394F-F54D-854D-392CC079F8B2}"/>
              </a:ext>
            </a:extLst>
          </p:cNvPr>
          <p:cNvSpPr txBox="1"/>
          <p:nvPr/>
        </p:nvSpPr>
        <p:spPr>
          <a:xfrm>
            <a:off x="7716982" y="5084898"/>
            <a:ext cx="127461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786384"/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UAS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atellite with solid fill">
            <a:extLst>
              <a:ext uri="{FF2B5EF4-FFF2-40B4-BE49-F238E27FC236}">
                <a16:creationId xmlns:a16="http://schemas.microsoft.com/office/drawing/2014/main" id="{3AC0E1B9-C616-278D-AF32-F86E17F68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6304" y="-23393"/>
            <a:ext cx="2340799" cy="2340799"/>
          </a:xfrm>
          <a:prstGeom prst="rect">
            <a:avLst/>
          </a:prstGeom>
          <a:scene3d>
            <a:camera prst="orthographicFront"/>
            <a:lightRig rig="chilly" dir="t">
              <a:rot lat="0" lon="0" rev="7800000"/>
            </a:lightRig>
          </a:scene3d>
          <a:sp3d>
            <a:bevelT w="0"/>
          </a:sp3d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4AD761-E383-44B2-F0F7-08D99DB5802C}"/>
              </a:ext>
            </a:extLst>
          </p:cNvPr>
          <p:cNvCxnSpPr>
            <a:cxnSpLocks/>
          </p:cNvCxnSpPr>
          <p:nvPr/>
        </p:nvCxnSpPr>
        <p:spPr>
          <a:xfrm flipH="1">
            <a:off x="6344239" y="2064470"/>
            <a:ext cx="3817856" cy="336536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A4A22B-E60C-ED2C-6A14-18B4628ADECC}"/>
              </a:ext>
            </a:extLst>
          </p:cNvPr>
          <p:cNvCxnSpPr>
            <a:cxnSpLocks/>
          </p:cNvCxnSpPr>
          <p:nvPr/>
        </p:nvCxnSpPr>
        <p:spPr>
          <a:xfrm flipH="1">
            <a:off x="2348407" y="1873655"/>
            <a:ext cx="7747700" cy="52075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Quadcopter with solid fill">
            <a:extLst>
              <a:ext uri="{FF2B5EF4-FFF2-40B4-BE49-F238E27FC236}">
                <a16:creationId xmlns:a16="http://schemas.microsoft.com/office/drawing/2014/main" id="{2B9F3DCD-FD10-AE6A-E682-D8598A3A5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035" y="1655628"/>
            <a:ext cx="1773372" cy="177337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0F16F4-8020-8C7C-74E7-FF52B7FF3418}"/>
              </a:ext>
            </a:extLst>
          </p:cNvPr>
          <p:cNvCxnSpPr>
            <a:cxnSpLocks/>
          </p:cNvCxnSpPr>
          <p:nvPr/>
        </p:nvCxnSpPr>
        <p:spPr>
          <a:xfrm>
            <a:off x="1545996" y="3049571"/>
            <a:ext cx="2337847" cy="238026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ormación de pilotos a distancia de UAS/drones | AESA-Agencia Estatal ...">
            <a:extLst>
              <a:ext uri="{FF2B5EF4-FFF2-40B4-BE49-F238E27FC236}">
                <a16:creationId xmlns:a16="http://schemas.microsoft.com/office/drawing/2014/main" id="{18834CE6-98BB-6F23-FFBE-ADC9838B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48" y="4503964"/>
            <a:ext cx="3069540" cy="204636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A32C7D78-21E3-FE19-25D3-679E61255D95}"/>
              </a:ext>
            </a:extLst>
          </p:cNvPr>
          <p:cNvSpPr txBox="1">
            <a:spLocks/>
          </p:cNvSpPr>
          <p:nvPr/>
        </p:nvSpPr>
        <p:spPr>
          <a:xfrm>
            <a:off x="273377" y="210132"/>
            <a:ext cx="9265667" cy="1021424"/>
          </a:xfrm>
          <a:prstGeom prst="rect">
            <a:avLst/>
          </a:prstGeom>
          <a:solidFill>
            <a:schemeClr val="accent2"/>
          </a:solidFill>
          <a:ln w="53975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chilly" dir="t">
              <a:rot lat="0" lon="0" rev="6000000"/>
            </a:lightRig>
          </a:scene3d>
          <a:sp3d extrusionH="95250" contourW="133350" prstMaterial="flat">
            <a:bevelT w="177800"/>
            <a:bevelB w="158750" prst="slope"/>
          </a:sp3d>
        </p:spPr>
        <p:txBody>
          <a:bodyPr anchor="b">
            <a:noAutofit/>
            <a:sp3d contourW="50800" prstMaterial="dkEdge">
              <a:bevelT w="0" h="0"/>
              <a:bevelB w="0" h="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50000"/>
              </a:lnSpc>
            </a:pPr>
            <a:r>
              <a:rPr lang="en-US" sz="4000" b="1" dirty="0">
                <a:latin typeface="Amasis MT Pro Black" panose="02040A04050005020304" pitchFamily="18" charset="0"/>
              </a:rPr>
              <a:t>Unmanned Aircraft Systems (UAS)</a:t>
            </a: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E120A4C0-14B4-E259-B470-59B942AFDB39}"/>
              </a:ext>
            </a:extLst>
          </p:cNvPr>
          <p:cNvSpPr/>
          <p:nvPr/>
        </p:nvSpPr>
        <p:spPr>
          <a:xfrm rot="2191679">
            <a:off x="2149311" y="2696066"/>
            <a:ext cx="1074656" cy="950961"/>
          </a:xfrm>
          <a:prstGeom prst="lef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20650"/>
            <a:bevelB w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UAV</a:t>
            </a: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53BF5558-B2B4-D2CB-1F90-BE0B4966AF89}"/>
              </a:ext>
            </a:extLst>
          </p:cNvPr>
          <p:cNvSpPr/>
          <p:nvPr/>
        </p:nvSpPr>
        <p:spPr>
          <a:xfrm rot="185194">
            <a:off x="6465293" y="5453956"/>
            <a:ext cx="999458" cy="950961"/>
          </a:xfrm>
          <a:prstGeom prst="lef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20650"/>
            <a:bevelB w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Antenna</a:t>
            </a: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C2823A1C-6E4C-9333-C943-F36713DA41C2}"/>
              </a:ext>
            </a:extLst>
          </p:cNvPr>
          <p:cNvSpPr/>
          <p:nvPr/>
        </p:nvSpPr>
        <p:spPr>
          <a:xfrm rot="19746179">
            <a:off x="5806910" y="4152649"/>
            <a:ext cx="1074656" cy="950961"/>
          </a:xfrm>
          <a:prstGeom prst="lef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20650"/>
            <a:bevelB w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98487DA3-06C8-D057-DFAD-972BCC8E1ED1}"/>
              </a:ext>
            </a:extLst>
          </p:cNvPr>
          <p:cNvSpPr/>
          <p:nvPr/>
        </p:nvSpPr>
        <p:spPr>
          <a:xfrm rot="6052434">
            <a:off x="9981066" y="2246509"/>
            <a:ext cx="1074656" cy="950961"/>
          </a:xfrm>
          <a:prstGeom prst="lef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20650"/>
            <a:bevelB w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GPS</a:t>
            </a:r>
          </a:p>
        </p:txBody>
      </p:sp>
    </p:spTree>
    <p:extLst>
      <p:ext uri="{BB962C8B-B14F-4D97-AF65-F5344CB8AC3E}">
        <p14:creationId xmlns:p14="http://schemas.microsoft.com/office/powerpoint/2010/main" val="356892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314A5C-334D-2B35-A98D-4D8B4F8BA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0DDCE-B9FE-CAAA-3BE4-2F2F1DC1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Types of Sensors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568EAA3-B071-DD76-A118-DC7D44AE9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9359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315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ir Force to buy Raytheon multispectral UAV sensor payloads for Reaper ...">
            <a:extLst>
              <a:ext uri="{FF2B5EF4-FFF2-40B4-BE49-F238E27FC236}">
                <a16:creationId xmlns:a16="http://schemas.microsoft.com/office/drawing/2014/main" id="{4E43BF50-7B02-89F2-B18C-E49F47A9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2785" y="457200"/>
            <a:ext cx="822643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1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nsor DJI ZENMUSE L1 - Geotop Latinoamérica">
            <a:extLst>
              <a:ext uri="{FF2B5EF4-FFF2-40B4-BE49-F238E27FC236}">
                <a16:creationId xmlns:a16="http://schemas.microsoft.com/office/drawing/2014/main" id="{B12D8CBC-1699-BB4A-25C2-5D14C4AE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8501F943-AB61-648A-F954-5FFE2757A8E9}"/>
              </a:ext>
            </a:extLst>
          </p:cNvPr>
          <p:cNvSpPr/>
          <p:nvPr/>
        </p:nvSpPr>
        <p:spPr>
          <a:xfrm>
            <a:off x="7645138" y="3723588"/>
            <a:ext cx="3148553" cy="234727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31750"/>
          <a:scene3d>
            <a:camera prst="orthographicFront"/>
            <a:lightRig rig="sunset" dir="t"/>
          </a:scene3d>
          <a:sp3d>
            <a:bevelT w="133350"/>
            <a:bevelB w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Lidar Sensor along with Thermal Camera</a:t>
            </a:r>
          </a:p>
        </p:txBody>
      </p:sp>
    </p:spTree>
    <p:extLst>
      <p:ext uri="{BB962C8B-B14F-4D97-AF65-F5344CB8AC3E}">
        <p14:creationId xmlns:p14="http://schemas.microsoft.com/office/powerpoint/2010/main" val="123614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0713E-B8E1-F206-27AE-BC18C5BF9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9" t="12798" r="8421" b="1403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FE47805F-410B-358A-0F5D-E0D2E1C94409}"/>
              </a:ext>
            </a:extLst>
          </p:cNvPr>
          <p:cNvSpPr/>
          <p:nvPr/>
        </p:nvSpPr>
        <p:spPr>
          <a:xfrm>
            <a:off x="5825964" y="2635934"/>
            <a:ext cx="3148553" cy="234727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31750"/>
          <a:scene3d>
            <a:camera prst="orthographicFront"/>
            <a:lightRig rig="sunset" dir="t"/>
          </a:scene3d>
          <a:sp3d>
            <a:bevelT w="133350"/>
            <a:bevelB w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Multispectral Camera and RGB Camera</a:t>
            </a:r>
          </a:p>
        </p:txBody>
      </p:sp>
    </p:spTree>
    <p:extLst>
      <p:ext uri="{BB962C8B-B14F-4D97-AF65-F5344CB8AC3E}">
        <p14:creationId xmlns:p14="http://schemas.microsoft.com/office/powerpoint/2010/main" val="337939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DJI Phantom 4 RTK In Stock - Skyline Visuals">
            <a:extLst>
              <a:ext uri="{FF2B5EF4-FFF2-40B4-BE49-F238E27FC236}">
                <a16:creationId xmlns:a16="http://schemas.microsoft.com/office/drawing/2014/main" id="{6E50529F-1800-C38E-8342-3664467E0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 b="198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777C5EB0-522E-C006-84CE-F8981E2FC6F7}"/>
              </a:ext>
            </a:extLst>
          </p:cNvPr>
          <p:cNvSpPr/>
          <p:nvPr/>
        </p:nvSpPr>
        <p:spPr>
          <a:xfrm>
            <a:off x="6862912" y="3983967"/>
            <a:ext cx="3148553" cy="234727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31750"/>
          <a:scene3d>
            <a:camera prst="orthographicFront"/>
            <a:lightRig rig="sunset" dir="t"/>
          </a:scene3d>
          <a:sp3d>
            <a:bevelT w="133350"/>
            <a:bevelB w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 RGB Camera</a:t>
            </a:r>
          </a:p>
        </p:txBody>
      </p:sp>
    </p:spTree>
    <p:extLst>
      <p:ext uri="{BB962C8B-B14F-4D97-AF65-F5344CB8AC3E}">
        <p14:creationId xmlns:p14="http://schemas.microsoft.com/office/powerpoint/2010/main" val="220456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236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Amasis MT Pro Black</vt:lpstr>
      <vt:lpstr>Arial</vt:lpstr>
      <vt:lpstr>Calibri</vt:lpstr>
      <vt:lpstr>Calibri Light</vt:lpstr>
      <vt:lpstr>Wingdings</vt:lpstr>
      <vt:lpstr>Office Theme</vt:lpstr>
      <vt:lpstr>Introduction to Remote Sensing</vt:lpstr>
      <vt:lpstr>What is Remote Sensing? </vt:lpstr>
      <vt:lpstr>Unmanned Aircraft Systems (UAS)</vt:lpstr>
      <vt:lpstr>PowerPoint Presentation</vt:lpstr>
      <vt:lpstr>Types of Sensors</vt:lpstr>
      <vt:lpstr>PowerPoint Presentation</vt:lpstr>
      <vt:lpstr>PowerPoint Presentation</vt:lpstr>
      <vt:lpstr>PowerPoint Presentation</vt:lpstr>
      <vt:lpstr>PowerPoint Presentation</vt:lpstr>
      <vt:lpstr>Image or Data Processing</vt:lpstr>
    </vt:vector>
  </TitlesOfParts>
  <Company>Grand Valley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Remote Sensing</dc:title>
  <dc:creator>Robert Larson</dc:creator>
  <cp:lastModifiedBy>Kin Ma</cp:lastModifiedBy>
  <cp:revision>5</cp:revision>
  <dcterms:created xsi:type="dcterms:W3CDTF">2024-03-05T15:36:39Z</dcterms:created>
  <dcterms:modified xsi:type="dcterms:W3CDTF">2026-04-08T17:32:10Z</dcterms:modified>
</cp:coreProperties>
</file>