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22"/>
  </p:notesMasterIdLst>
  <p:handoutMasterIdLst>
    <p:handoutMasterId r:id="rId23"/>
  </p:handoutMasterIdLst>
  <p:sldIdLst>
    <p:sldId id="295" r:id="rId3"/>
    <p:sldId id="313" r:id="rId4"/>
    <p:sldId id="316" r:id="rId5"/>
    <p:sldId id="315" r:id="rId6"/>
    <p:sldId id="299" r:id="rId7"/>
    <p:sldId id="264" r:id="rId8"/>
    <p:sldId id="314" r:id="rId9"/>
    <p:sldId id="266" r:id="rId10"/>
    <p:sldId id="308" r:id="rId11"/>
    <p:sldId id="300" r:id="rId12"/>
    <p:sldId id="309" r:id="rId13"/>
    <p:sldId id="310" r:id="rId14"/>
    <p:sldId id="317" r:id="rId15"/>
    <p:sldId id="318" r:id="rId16"/>
    <p:sldId id="267" r:id="rId17"/>
    <p:sldId id="302" r:id="rId18"/>
    <p:sldId id="320" r:id="rId19"/>
    <p:sldId id="319" r:id="rId20"/>
    <p:sldId id="312" r:id="rId21"/>
  </p:sldIdLst>
  <p:sldSz cx="9144000" cy="6858000" type="screen4x3"/>
  <p:notesSz cx="9283700" cy="6985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3300"/>
    <a:srgbClr val="00FF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934" autoAdjust="0"/>
    <p:restoredTop sz="94620" autoAdjust="0"/>
  </p:normalViewPr>
  <p:slideViewPr>
    <p:cSldViewPr showGuides="1">
      <p:cViewPr varScale="1">
        <p:scale>
          <a:sx n="92" d="100"/>
          <a:sy n="92" d="100"/>
        </p:scale>
        <p:origin x="90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8287BB59-DEC6-49F3-B39A-58C858B96C6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023245" cy="347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t" anchorCtr="0" compatLnSpc="1">
            <a:prstTxWarp prst="textNoShape">
              <a:avLst/>
            </a:prstTxWarp>
          </a:bodyPr>
          <a:lstStyle>
            <a:lvl1pPr defTabSz="923164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Remote Sensing EMR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70DAB6BF-F4CE-4D3D-98B9-F9D7DCEF8F7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0457" y="1"/>
            <a:ext cx="4023243" cy="347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t" anchorCtr="0" compatLnSpc="1">
            <a:prstTxWarp prst="textNoShape">
              <a:avLst/>
            </a:prstTxWarp>
          </a:bodyPr>
          <a:lstStyle>
            <a:lvl1pPr algn="r" defTabSz="923164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4">
            <a:extLst>
              <a:ext uri="{FF2B5EF4-FFF2-40B4-BE49-F238E27FC236}">
                <a16:creationId xmlns:a16="http://schemas.microsoft.com/office/drawing/2014/main" id="{126ED518-364B-44FD-B94D-D5CC8386FD0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37874"/>
            <a:ext cx="4023245" cy="347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b" anchorCtr="0" compatLnSpc="1">
            <a:prstTxWarp prst="textNoShape">
              <a:avLst/>
            </a:prstTxWarp>
          </a:bodyPr>
          <a:lstStyle>
            <a:lvl1pPr defTabSz="923164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Kin Ma</a:t>
            </a:r>
          </a:p>
        </p:txBody>
      </p:sp>
      <p:sp>
        <p:nvSpPr>
          <p:cNvPr id="51205" name="Rectangle 5">
            <a:extLst>
              <a:ext uri="{FF2B5EF4-FFF2-40B4-BE49-F238E27FC236}">
                <a16:creationId xmlns:a16="http://schemas.microsoft.com/office/drawing/2014/main" id="{5FBE865D-8E22-4991-96D7-DB84FFF471B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0457" y="6637874"/>
            <a:ext cx="4023243" cy="347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b" anchorCtr="0" compatLnSpc="1">
            <a:prstTxWarp prst="textNoShape">
              <a:avLst/>
            </a:prstTxWarp>
          </a:bodyPr>
          <a:lstStyle>
            <a:lvl1pPr algn="r" defTabSz="922315" eaLnBrk="1" hangingPunct="1">
              <a:defRPr sz="1200"/>
            </a:lvl1pPr>
          </a:lstStyle>
          <a:p>
            <a:pPr>
              <a:defRPr/>
            </a:pPr>
            <a:fld id="{E2C3FB79-49EB-41B6-ADC7-104EA0355D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2F751663-B6D2-4F0E-B0E9-5A6C0D58D49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023245" cy="347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t" anchorCtr="0" compatLnSpc="1">
            <a:prstTxWarp prst="textNoShape">
              <a:avLst/>
            </a:prstTxWarp>
          </a:bodyPr>
          <a:lstStyle>
            <a:lvl1pPr defTabSz="923164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Remote Sensing EMR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38F7A131-D045-4145-80F5-10D347FB1DD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60457" y="1"/>
            <a:ext cx="4023243" cy="347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t" anchorCtr="0" compatLnSpc="1">
            <a:prstTxWarp prst="textNoShape">
              <a:avLst/>
            </a:prstTxWarp>
          </a:bodyPr>
          <a:lstStyle>
            <a:lvl1pPr algn="r" defTabSz="923164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9EDEBFD-328C-41A2-9851-908A10923A5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3875"/>
            <a:ext cx="3492500" cy="2619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94D43A5A-FA41-4E77-8A48-33CE1A6C567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8749" y="3318179"/>
            <a:ext cx="6806205" cy="314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689F9905-EBE9-4292-8287-D4EE34D492C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37874"/>
            <a:ext cx="4023245" cy="347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b" anchorCtr="0" compatLnSpc="1">
            <a:prstTxWarp prst="textNoShape">
              <a:avLst/>
            </a:prstTxWarp>
          </a:bodyPr>
          <a:lstStyle>
            <a:lvl1pPr defTabSz="923164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Kin Ma</a:t>
            </a:r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7350397A-7EC8-4A90-A19F-C460A87A25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0457" y="6637874"/>
            <a:ext cx="4023243" cy="347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0" tIns="46150" rIns="92300" bIns="46150" numCol="1" anchor="b" anchorCtr="0" compatLnSpc="1">
            <a:prstTxWarp prst="textNoShape">
              <a:avLst/>
            </a:prstTxWarp>
          </a:bodyPr>
          <a:lstStyle>
            <a:lvl1pPr algn="r" defTabSz="922315" eaLnBrk="1" hangingPunct="1">
              <a:defRPr sz="1200"/>
            </a:lvl1pPr>
          </a:lstStyle>
          <a:p>
            <a:pPr>
              <a:defRPr/>
            </a:pPr>
            <a:fld id="{5CF87EE1-FC16-4AFB-81A9-CC7702721F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D2F5AFC0-4C84-4AFF-8DE9-C92A17D6CBF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F2F338A7-92C8-43B3-A8E7-556D1BE22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02AB6E11-3CCA-4F3E-83FD-5827F10811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1BC04A1-9A62-489D-80F7-288319646AA0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5125" name="Footer Placeholder 1">
            <a:extLst>
              <a:ext uri="{FF2B5EF4-FFF2-40B4-BE49-F238E27FC236}">
                <a16:creationId xmlns:a16="http://schemas.microsoft.com/office/drawing/2014/main" id="{A547D43C-A4DD-4978-B8D6-25F361F713A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Kin Ma</a:t>
            </a:r>
          </a:p>
        </p:txBody>
      </p:sp>
      <p:sp>
        <p:nvSpPr>
          <p:cNvPr id="5126" name="Header Placeholder 2">
            <a:extLst>
              <a:ext uri="{FF2B5EF4-FFF2-40B4-BE49-F238E27FC236}">
                <a16:creationId xmlns:a16="http://schemas.microsoft.com/office/drawing/2014/main" id="{98F22953-8A80-47C7-962C-E7CC2A4FAC9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Remote Sensing EMR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B0882E03-3327-40F6-A905-B6D412C0AA3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45D52B74-CAC1-4F77-A308-D7ACC70C8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AE92D686-F8B4-4915-A66D-D71323260C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0D580C9-52F3-4208-B7E1-1D362AED58AA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1509" name="Footer Placeholder 1">
            <a:extLst>
              <a:ext uri="{FF2B5EF4-FFF2-40B4-BE49-F238E27FC236}">
                <a16:creationId xmlns:a16="http://schemas.microsoft.com/office/drawing/2014/main" id="{009DE8A9-5EA3-4816-BB8B-D72B7A22F1D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Kin Ma</a:t>
            </a:r>
          </a:p>
        </p:txBody>
      </p:sp>
      <p:sp>
        <p:nvSpPr>
          <p:cNvPr id="21510" name="Header Placeholder 2">
            <a:extLst>
              <a:ext uri="{FF2B5EF4-FFF2-40B4-BE49-F238E27FC236}">
                <a16:creationId xmlns:a16="http://schemas.microsoft.com/office/drawing/2014/main" id="{5B429EEC-9564-48DF-B83B-79B52FBCB6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Remote Sensing EMR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1EE89977-B9B2-470B-A8EC-F0B0C71758C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91CD9EFD-DE9C-4B3A-A30E-19CC3E1DB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3060FA0F-272D-4AA0-8B65-15C937104F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FEA9F7D-2F81-4B16-81EC-7020F37C8C68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23557" name="Footer Placeholder 1">
            <a:extLst>
              <a:ext uri="{FF2B5EF4-FFF2-40B4-BE49-F238E27FC236}">
                <a16:creationId xmlns:a16="http://schemas.microsoft.com/office/drawing/2014/main" id="{7D751398-9E1A-449E-A093-E35FC2A843D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Kin Ma</a:t>
            </a:r>
          </a:p>
        </p:txBody>
      </p:sp>
      <p:sp>
        <p:nvSpPr>
          <p:cNvPr id="23558" name="Header Placeholder 2">
            <a:extLst>
              <a:ext uri="{FF2B5EF4-FFF2-40B4-BE49-F238E27FC236}">
                <a16:creationId xmlns:a16="http://schemas.microsoft.com/office/drawing/2014/main" id="{01633B1F-6615-4261-8A8F-DF24F51C8C5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Remote Sensing EMR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1A77ADF5-4B7C-4BF9-ABD3-83E8EFE1F01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4D8F2D2A-6E03-41D3-BAA4-10E8B4D75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26935937-0669-48BE-B462-6F76957849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6054A69-1600-4589-966F-C0D4DD70FDDF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25605" name="Footer Placeholder 1">
            <a:extLst>
              <a:ext uri="{FF2B5EF4-FFF2-40B4-BE49-F238E27FC236}">
                <a16:creationId xmlns:a16="http://schemas.microsoft.com/office/drawing/2014/main" id="{10CA85A2-7FDA-47FE-A917-4AF8EAC16F0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Kin Ma</a:t>
            </a:r>
          </a:p>
        </p:txBody>
      </p:sp>
      <p:sp>
        <p:nvSpPr>
          <p:cNvPr id="25606" name="Header Placeholder 2">
            <a:extLst>
              <a:ext uri="{FF2B5EF4-FFF2-40B4-BE49-F238E27FC236}">
                <a16:creationId xmlns:a16="http://schemas.microsoft.com/office/drawing/2014/main" id="{C356022C-E5F5-4AC8-A694-D492282D414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Remote Sensing EMR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EB193670-8947-4B97-A0EF-5F50063A98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8F2FB04E-FECA-48BF-92F1-FC43005CE7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A773897C-2390-4CA6-A813-AEE685DA68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5F96850-CC4E-4922-8B12-F9E651E79CBD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27653" name="Footer Placeholder 1">
            <a:extLst>
              <a:ext uri="{FF2B5EF4-FFF2-40B4-BE49-F238E27FC236}">
                <a16:creationId xmlns:a16="http://schemas.microsoft.com/office/drawing/2014/main" id="{C269B012-2452-433D-811A-8C8175C878B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Kin Ma</a:t>
            </a:r>
          </a:p>
        </p:txBody>
      </p:sp>
      <p:sp>
        <p:nvSpPr>
          <p:cNvPr id="27654" name="Header Placeholder 2">
            <a:extLst>
              <a:ext uri="{FF2B5EF4-FFF2-40B4-BE49-F238E27FC236}">
                <a16:creationId xmlns:a16="http://schemas.microsoft.com/office/drawing/2014/main" id="{0F1E5D3F-08AD-4F64-989D-C623902CFD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Remote Sensing EMR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52EC19D2-688B-4D49-9249-6D09C6A9334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249BCFD1-027B-4E9C-AC21-6CCA86546C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8272F510-4501-46F3-A088-82CAAE9586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D8C7ECD-F87C-4643-80D6-FFF250A353BC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29701" name="Footer Placeholder 1">
            <a:extLst>
              <a:ext uri="{FF2B5EF4-FFF2-40B4-BE49-F238E27FC236}">
                <a16:creationId xmlns:a16="http://schemas.microsoft.com/office/drawing/2014/main" id="{2F3F7D13-50F6-4600-A7AE-E6ADB01775A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Kin Ma</a:t>
            </a:r>
          </a:p>
        </p:txBody>
      </p:sp>
      <p:sp>
        <p:nvSpPr>
          <p:cNvPr id="29702" name="Header Placeholder 2">
            <a:extLst>
              <a:ext uri="{FF2B5EF4-FFF2-40B4-BE49-F238E27FC236}">
                <a16:creationId xmlns:a16="http://schemas.microsoft.com/office/drawing/2014/main" id="{5B08DDC4-874A-4C50-99F9-395E1294CB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Remote Sensing EMR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A36345F9-9BB3-4EB5-B196-86CD1C9EFAD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F0AE0CCE-D750-4524-A5E5-570D630F9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F4D60C2C-81C4-4CDE-8854-51E4070AAF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EDF81B3-68E8-45DB-8CA1-62DCACD610B6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31749" name="Footer Placeholder 1">
            <a:extLst>
              <a:ext uri="{FF2B5EF4-FFF2-40B4-BE49-F238E27FC236}">
                <a16:creationId xmlns:a16="http://schemas.microsoft.com/office/drawing/2014/main" id="{A1E50D21-2275-4509-9637-1265F964431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Kin Ma</a:t>
            </a:r>
          </a:p>
        </p:txBody>
      </p:sp>
      <p:sp>
        <p:nvSpPr>
          <p:cNvPr id="31750" name="Header Placeholder 2">
            <a:extLst>
              <a:ext uri="{FF2B5EF4-FFF2-40B4-BE49-F238E27FC236}">
                <a16:creationId xmlns:a16="http://schemas.microsoft.com/office/drawing/2014/main" id="{F548BFC9-E6D0-44A7-ACC4-F8BE5BF739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Remote Sensing EMR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>
            <a:extLst>
              <a:ext uri="{FF2B5EF4-FFF2-40B4-BE49-F238E27FC236}">
                <a16:creationId xmlns:a16="http://schemas.microsoft.com/office/drawing/2014/main" id="{E2BF77F7-0C85-4DDF-B96A-86FBE67D19E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>
            <a:extLst>
              <a:ext uri="{FF2B5EF4-FFF2-40B4-BE49-F238E27FC236}">
                <a16:creationId xmlns:a16="http://schemas.microsoft.com/office/drawing/2014/main" id="{FF7AF3FC-06E0-4D26-ACFE-9532A58E2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197BA221-351B-49D1-9A0B-F0B11778BB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99D6E22-B052-4CE0-9E13-12C7FB6CD877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33797" name="Footer Placeholder 1">
            <a:extLst>
              <a:ext uri="{FF2B5EF4-FFF2-40B4-BE49-F238E27FC236}">
                <a16:creationId xmlns:a16="http://schemas.microsoft.com/office/drawing/2014/main" id="{AF14E67E-20B3-44C6-BE6E-E3950C03E85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Kin Ma</a:t>
            </a:r>
          </a:p>
        </p:txBody>
      </p:sp>
      <p:sp>
        <p:nvSpPr>
          <p:cNvPr id="33798" name="Header Placeholder 2">
            <a:extLst>
              <a:ext uri="{FF2B5EF4-FFF2-40B4-BE49-F238E27FC236}">
                <a16:creationId xmlns:a16="http://schemas.microsoft.com/office/drawing/2014/main" id="{45587815-C6E4-4097-B5A6-FA16EB7A72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Remote Sensing EMR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F8F8899A-F87A-4AE4-B1F1-4BAFBBBAF7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C7A3C41-38E6-45C1-996F-65DDD6DF448E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B39BE4B3-DDD3-4857-9153-1C13C4822A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5099B888-314A-4BCD-91FA-6DCB540558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5845" name="Footer Placeholder 1">
            <a:extLst>
              <a:ext uri="{FF2B5EF4-FFF2-40B4-BE49-F238E27FC236}">
                <a16:creationId xmlns:a16="http://schemas.microsoft.com/office/drawing/2014/main" id="{02AE8FBE-2439-42E9-BF83-892F2A72A2C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Kin Ma</a:t>
            </a:r>
          </a:p>
        </p:txBody>
      </p:sp>
      <p:sp>
        <p:nvSpPr>
          <p:cNvPr id="35846" name="Header Placeholder 2">
            <a:extLst>
              <a:ext uri="{FF2B5EF4-FFF2-40B4-BE49-F238E27FC236}">
                <a16:creationId xmlns:a16="http://schemas.microsoft.com/office/drawing/2014/main" id="{C0F0A4B7-74C7-4DFC-9E43-2D775C6A41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Remote Sensing EMR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09C5EC77-4057-463D-98D6-3A559714BA7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C4757B42-A58F-4E73-9CD4-34647AC853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2F59F572-8662-4656-8D88-9FBA93D9B8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4BA61D1-748B-4955-ABDD-4B001D3E3ABE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37893" name="Footer Placeholder 1">
            <a:extLst>
              <a:ext uri="{FF2B5EF4-FFF2-40B4-BE49-F238E27FC236}">
                <a16:creationId xmlns:a16="http://schemas.microsoft.com/office/drawing/2014/main" id="{BD7747E9-68E1-4005-8EB7-6869740DE55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Kin Ma</a:t>
            </a:r>
          </a:p>
        </p:txBody>
      </p:sp>
      <p:sp>
        <p:nvSpPr>
          <p:cNvPr id="37894" name="Header Placeholder 2">
            <a:extLst>
              <a:ext uri="{FF2B5EF4-FFF2-40B4-BE49-F238E27FC236}">
                <a16:creationId xmlns:a16="http://schemas.microsoft.com/office/drawing/2014/main" id="{B41A2833-2D7E-4394-B7B1-67A75B8C092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Remote Sensing EMR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CC4A8CF8-2D06-4339-B3FC-BECBD224291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46DB47B5-EA11-4750-BEE8-52EF2D32D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58113156-F927-460B-AA46-4E0B4CC430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F6C3531-A09D-4504-96C8-F7DAB0A1057A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39941" name="Footer Placeholder 1">
            <a:extLst>
              <a:ext uri="{FF2B5EF4-FFF2-40B4-BE49-F238E27FC236}">
                <a16:creationId xmlns:a16="http://schemas.microsoft.com/office/drawing/2014/main" id="{C8CFF11A-6177-4FDC-927A-72244F13DE4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Kin Ma</a:t>
            </a:r>
          </a:p>
        </p:txBody>
      </p:sp>
      <p:sp>
        <p:nvSpPr>
          <p:cNvPr id="39942" name="Header Placeholder 2">
            <a:extLst>
              <a:ext uri="{FF2B5EF4-FFF2-40B4-BE49-F238E27FC236}">
                <a16:creationId xmlns:a16="http://schemas.microsoft.com/office/drawing/2014/main" id="{EEDA9513-AE09-470D-A25F-382ADED06D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Remote Sensing EMR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F03C7E54-379C-4D8C-8A87-AE6BF5DAC0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50B4D71E-66C7-4875-BD7D-EA8B0006A8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AC6C9323-132F-48D8-8CF1-E35EA430C2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2149657-331A-40F5-B797-037A0AB0329A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7173" name="Footer Placeholder 1">
            <a:extLst>
              <a:ext uri="{FF2B5EF4-FFF2-40B4-BE49-F238E27FC236}">
                <a16:creationId xmlns:a16="http://schemas.microsoft.com/office/drawing/2014/main" id="{1C5C9DB0-C0A4-4D07-874E-79BBCD9559C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Kin Ma</a:t>
            </a:r>
          </a:p>
        </p:txBody>
      </p:sp>
      <p:sp>
        <p:nvSpPr>
          <p:cNvPr id="7174" name="Header Placeholder 2">
            <a:extLst>
              <a:ext uri="{FF2B5EF4-FFF2-40B4-BE49-F238E27FC236}">
                <a16:creationId xmlns:a16="http://schemas.microsoft.com/office/drawing/2014/main" id="{B439D55E-AB96-4C1F-9863-837563B6677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Remote Sensing EMR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78955DF1-4962-4952-B56A-BEAD8CA402D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0268DA19-7800-4C39-AB0B-29C33659C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F4F7698F-2C13-4D59-90B5-4B7CB21FBB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FEBDD04-7428-487F-9A63-8026C431CE4B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9221" name="Footer Placeholder 1">
            <a:extLst>
              <a:ext uri="{FF2B5EF4-FFF2-40B4-BE49-F238E27FC236}">
                <a16:creationId xmlns:a16="http://schemas.microsoft.com/office/drawing/2014/main" id="{21CF263D-912F-4C30-BC13-28F9417EBF4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Kin Ma</a:t>
            </a:r>
          </a:p>
        </p:txBody>
      </p:sp>
      <p:sp>
        <p:nvSpPr>
          <p:cNvPr id="9222" name="Header Placeholder 2">
            <a:extLst>
              <a:ext uri="{FF2B5EF4-FFF2-40B4-BE49-F238E27FC236}">
                <a16:creationId xmlns:a16="http://schemas.microsoft.com/office/drawing/2014/main" id="{A9BE8EDA-D807-47EF-B112-6B0E048735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Remote Sensing EMR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D9E6D84F-FCCB-4C9A-8794-033F790E688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1EEEB228-29B9-43DE-839D-3B9B4BE6A8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06E50A83-583C-4F9D-89AF-8227FE2221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C227B70-E94E-40D3-801B-63DC0AFEE872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11269" name="Footer Placeholder 1">
            <a:extLst>
              <a:ext uri="{FF2B5EF4-FFF2-40B4-BE49-F238E27FC236}">
                <a16:creationId xmlns:a16="http://schemas.microsoft.com/office/drawing/2014/main" id="{72C6B616-8C43-4933-ACC1-B38DCB63084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Kin Ma</a:t>
            </a:r>
          </a:p>
        </p:txBody>
      </p:sp>
      <p:sp>
        <p:nvSpPr>
          <p:cNvPr id="11270" name="Header Placeholder 2">
            <a:extLst>
              <a:ext uri="{FF2B5EF4-FFF2-40B4-BE49-F238E27FC236}">
                <a16:creationId xmlns:a16="http://schemas.microsoft.com/office/drawing/2014/main" id="{6475DEEA-0B45-4953-B744-7DBCC9F398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Remote Sensing EMR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501765A0-F18F-4A29-A856-5E032709235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5614C867-762C-4778-B57F-D1BC66E13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3641CC83-7981-4973-A195-ACB1E3563D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026BAB9-5753-4FDF-A10F-F900FF8146D0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3317" name="Footer Placeholder 1">
            <a:extLst>
              <a:ext uri="{FF2B5EF4-FFF2-40B4-BE49-F238E27FC236}">
                <a16:creationId xmlns:a16="http://schemas.microsoft.com/office/drawing/2014/main" id="{B5C45586-3F53-4090-BFE7-255DCE386B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Kin Ma</a:t>
            </a:r>
          </a:p>
        </p:txBody>
      </p:sp>
      <p:sp>
        <p:nvSpPr>
          <p:cNvPr id="13318" name="Header Placeholder 2">
            <a:extLst>
              <a:ext uri="{FF2B5EF4-FFF2-40B4-BE49-F238E27FC236}">
                <a16:creationId xmlns:a16="http://schemas.microsoft.com/office/drawing/2014/main" id="{5B739EB6-C551-47AE-9819-FB7DBD6039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Remote Sensing EMR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DFA22E38-5342-33FD-F69D-5614B1F02B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0CB2914-AFA1-41E0-8975-45EEA25B54F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3027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03EAA002-4031-53F7-BE42-007DA4BA695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47F50EC9-9614-FABB-8ADE-2F2837EC55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4398D353-D64A-44FF-AD4B-AF1BC69EDC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5BD2ED4E-30E8-451F-97C2-12517BFFFD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F7C83A08-C2BB-449B-A32F-217A602573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4960457-B049-40FE-B844-A1498A51E5CB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15365" name="Footer Placeholder 1">
            <a:extLst>
              <a:ext uri="{FF2B5EF4-FFF2-40B4-BE49-F238E27FC236}">
                <a16:creationId xmlns:a16="http://schemas.microsoft.com/office/drawing/2014/main" id="{B2C09B4D-77D5-4A54-9D8B-7F867582760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Kin Ma</a:t>
            </a:r>
          </a:p>
        </p:txBody>
      </p:sp>
      <p:sp>
        <p:nvSpPr>
          <p:cNvPr id="15366" name="Header Placeholder 2">
            <a:extLst>
              <a:ext uri="{FF2B5EF4-FFF2-40B4-BE49-F238E27FC236}">
                <a16:creationId xmlns:a16="http://schemas.microsoft.com/office/drawing/2014/main" id="{C07D351B-0738-4920-B80A-A5A7ECDF6B6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Remote Sensing EMR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2404AE6E-E50C-47D0-B9EF-8F350EE1C75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CB7B1580-F9D3-48FD-89CC-0A444E3D3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B4070F38-A821-4CD7-A9CF-7973700EF8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0E810C-28EF-4A9B-945F-ADE6D1E6AF07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17413" name="Footer Placeholder 1">
            <a:extLst>
              <a:ext uri="{FF2B5EF4-FFF2-40B4-BE49-F238E27FC236}">
                <a16:creationId xmlns:a16="http://schemas.microsoft.com/office/drawing/2014/main" id="{2C053A6B-CCB3-4589-8E6C-3924C2C2AEF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Kin Ma</a:t>
            </a:r>
          </a:p>
        </p:txBody>
      </p:sp>
      <p:sp>
        <p:nvSpPr>
          <p:cNvPr id="17414" name="Header Placeholder 2">
            <a:extLst>
              <a:ext uri="{FF2B5EF4-FFF2-40B4-BE49-F238E27FC236}">
                <a16:creationId xmlns:a16="http://schemas.microsoft.com/office/drawing/2014/main" id="{0DEBD03C-2CF9-4430-95F4-D6B55C3C08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Remote Sensing EMR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0D0F60EE-65FF-4AFF-8FEE-97E1972F938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E7293479-572A-46D2-8459-07C4FBFE19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F5306B07-1DEB-4CBB-B9F3-4D30E4B6F8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DE18DB4-1725-44F8-89D5-DA9E9AB33D35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19461" name="Footer Placeholder 1">
            <a:extLst>
              <a:ext uri="{FF2B5EF4-FFF2-40B4-BE49-F238E27FC236}">
                <a16:creationId xmlns:a16="http://schemas.microsoft.com/office/drawing/2014/main" id="{D0159DD0-3B8E-42BC-9A58-91052EF900D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Kin Ma</a:t>
            </a:r>
          </a:p>
        </p:txBody>
      </p:sp>
      <p:sp>
        <p:nvSpPr>
          <p:cNvPr id="19462" name="Header Placeholder 2">
            <a:extLst>
              <a:ext uri="{FF2B5EF4-FFF2-40B4-BE49-F238E27FC236}">
                <a16:creationId xmlns:a16="http://schemas.microsoft.com/office/drawing/2014/main" id="{3C5C0AA3-8AAA-4E8D-93D7-0D1E155944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976" indent="-285493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971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980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464" indent="-227479" defTabSz="922126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496153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35842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37553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15221" indent="-227479" defTabSz="92212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Remote Sensing EMR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E8AA8F-9A42-4D50-B057-01B1CEE766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20B643-0428-49EB-A389-6247F6672C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Kin Ma, Wanxiao Sun: GVSU Geography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F0EE9D-F367-476F-AF2F-395AECAA72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31361-80E8-421F-B5C8-04A138FE8C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4916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9FD77B-2F8E-4F43-92B8-39D24C336C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6EB8E84-D7F4-401B-86B6-6639BB06E7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Kin Ma, Wanxiao Sun: GVSU Geography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241FFD5-48C5-4EE0-A059-9D476409A3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D0B4F-1523-499D-BA2A-C7213972F9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489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74467BB-CD5E-4ECD-9525-3291FDF440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DD12BC-0AE0-4A5A-9BAB-B12EFA1F54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Kin Ma, Wanxiao Sun: GVSU Geography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14E6BC6-225D-4B1D-8EB9-7E5107E9B8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335D5-3DBD-4E74-AE08-68413483D1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0729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FFBD46C-AA58-4E0D-9CAA-970CFEBCC5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EBC1113-92D9-489C-A6F5-21DB7C75BB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Kin Ma, Wanxiao Sun: GVSU Geography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CAA52838-7BE8-4DEF-8F0F-2F9213DEA4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B14E1-7728-45D1-A1FE-2B928EAF6B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2782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7F76C37-E352-0AE0-57E5-0658CF04F7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ED244B-E087-C4C8-8E40-894B0D59AF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Gpy100, Hess_Chap4.ppt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8EB4B1-97E4-5E5B-C9AB-56EAD72629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07B492-A743-42BE-8C42-2B2BEADB78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84891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51F19D-57B0-A7F2-06AC-62B21EBB1B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1DF54B-C81F-6936-6DD1-05A81A5FDA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Gpy100, Hess_Chap4.ppt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33041E-7C0C-83F9-6679-2D342D1E51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424099-211E-49EF-98CE-6C427535A9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80568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ABD2E1F-E33F-DE87-A568-F50DBF2AE7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1552EFF-E5BB-02EA-466F-FEEA9B5E1F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Gpy100, Hess_Chap4.ppt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40816E6-B556-73E1-E86E-89030A3ABA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8E01DC-2A0F-43E1-ABD5-2B9263471D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5145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9EDCE7-E21D-F996-8E63-85B2883A3B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7BEA98-0EBA-D81A-A1ED-3014EBDD1C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Gpy100, Hess_Chap4.ppt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385349-6301-3C15-DB46-5BF94924C6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1DF3FE-36BE-483F-B843-0CD5A113F8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10502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A7490D9-9BDD-12ED-E557-DA815DE5F0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0A54465-8350-7453-752F-B0EFDD5AB3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Gpy100, Hess_Chap4.ppt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07BDDB3-B186-BC04-72C9-597832D367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A13AFD-88F9-43D1-9488-E54ED57DB5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83708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95F8585-3D42-A873-843F-E555F1D04E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CCA031B-81EA-75F0-96F8-CAA371F234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Gpy100, Hess_Chap4.ppt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777DFC2-6809-0690-8EB2-DE47AFAA5F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9988DA-5843-46C2-B0A7-BCD338CD45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76019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6E9D246-83F6-59B4-F1C6-CDEB8DA98B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93890A4-B4C7-B89B-71BE-ED3B6573A0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Gpy100, Hess_Chap4.ppt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CEB14A4-D9D7-AF08-4BD1-1FA3AEB03A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24245B-D5DC-4B05-BBA0-4520A2C8EA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497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67B35B-ACDA-4357-B64A-BE67911BCE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70BF57-8FE7-42E2-BF69-55ECF551ED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Kin Ma, Wanxiao Sun: GVSU Geography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2DC48C-6A79-48BE-9E66-1CBD08191B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B4B53-CE3F-4C79-9C84-5C2882F82F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88563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28723C-6F3E-D878-84FA-70AB489AD0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6B8931-0F6B-8F90-4C50-BA4C7EB14F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Gpy100, Hess_Chap4.ppt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F9BDA3-B6C2-FFFE-0789-A268EDE5B6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62E0D4-A92D-4B4C-A82A-DF958DBCF1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76196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6B2F15-2D87-6F91-FEDE-B141E8A35A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E8714B-0754-AE7C-B51D-BF0DE5B154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Gpy100, Hess_Chap4.ppt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217C6F-4609-EA9C-5833-1CA83D97A1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7A5277-A48E-45FA-93FA-0A28DC85EC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31946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EB3FC9-58E6-D6D8-FE87-94D4056D55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C816B4-43A6-ACB4-DF71-EC36184E79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Gpy100, Hess_Chap4.ppt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BCC1976-35D9-A2A0-BA96-BE866798B0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B960D9-F3D4-4615-A3F3-215D0B7207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49419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FD373E5-85C3-79E6-95BD-7EE21B4E90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4F56C7-1BFA-1136-8412-3DDA78F6C5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Gpy100, Hess_Chap4.ppt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F0CAB1-ED87-6669-4834-C44026437F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830972-1E81-40A5-9978-CE2B1DD864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8565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0F0FAB5-8AD2-4F2F-B971-63FD835DE0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8B3973-806B-40BA-8444-9ADF6BA6F8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Kin Ma, Wanxiao Sun: GVSU Geography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32F90A-AD47-42EC-B552-B7BCA55F95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B252D-11F8-4B5A-A30D-74B7358449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5490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EFE5BD-2E75-4855-A56F-F0E992F6DB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A1B089-D21F-4294-9422-E0590A9139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Kin Ma, Wanxiao Sun: GVSU Geography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430EC8-D199-4D62-A6A6-7D17ABE109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C3B06-0C36-492D-8D5C-DE58234571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9682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5128784-90C4-4100-BB4C-C4D3DE91C3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9B4B6F5-9D93-4874-A2D5-0209AEA9EF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Kin Ma, Wanxiao Sun: GVSU Geography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C658D5D-0652-4B0A-86F8-F2F1070AFC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A2660-E534-4A9B-9173-296EC6B207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4007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496C241-2F02-4FBB-B1A0-B74F96FF57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1A067C6-9F7A-480E-8EA5-0D120883A4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Kin Ma, Wanxiao Sun: GVSU Geography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C2135C7-F210-4FEA-9391-EDCCFB52DF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2227-255D-40CC-AEBB-990709B8B9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3501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1DACDC3-FF3D-4F5D-BA99-F79A3A55EF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1A4E85B-96EA-4216-9359-05E54DDD86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Kin Ma, Wanxiao Sun: GVSU Geography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674C2BE-FE9C-408B-A0D5-46D2305551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DFB0FB-574E-449C-A17A-B2E10017D8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9255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CC9D47-EB39-4FF3-8A3B-578D5F682D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6E19D0-C597-4125-8232-49A4602543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Kin Ma, Wanxiao Sun: GVSU Geography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5DA9DD-4F9B-4C44-80E7-5DD60318DD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26F7B-6940-420A-A2BD-48DF69DC8C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9065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F8F360-E34A-49AC-AC9A-E8C5F994FB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8C0406-12A7-4B79-BB3F-45406446B4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Kin Ma, Wanxiao Sun: GVSU Geography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9651D9-E943-48CA-8E9E-4EDBE9B053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4D1D2-EE1A-48DB-A289-4F9D39A2A0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5186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48AB82A-EC80-403E-9BFD-2A8FC4223A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430175F-8AAC-4BFE-8B3F-6A6E3473D6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3E2F8AC-B95C-4574-B988-213383A3D6D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1E36802-FE85-4BA8-935E-4F2E12538D8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Kin Ma, Wanxiao Sun: GVSU Geography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136E4A4-973D-4F98-A905-37A43B33838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993D92B-7D7E-420A-8E2D-553521813E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5B93D7C-44B9-30BE-BD03-094DAE8A5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B6C9AFD-42D3-4371-2167-BE978733CF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D0457D2-47E7-FCF1-5625-3332B1D105C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74D99AC-29BA-A981-3514-EA6284C83D1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Gpy100, Hess_Chap4.ppt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45723CD-6CF8-CCC7-CF28-381F4F63751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0C8FDC9-7B6B-4D86-B1E1-7E2EBAD640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7192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7" Type="http://schemas.openxmlformats.org/officeDocument/2006/relationships/hyperlink" Target="https://www.youtube.com/watch?v=4HBuHX4-VU8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1.wmf"/><Relationship Id="rId3" Type="http://schemas.openxmlformats.org/officeDocument/2006/relationships/oleObject" Target="../embeddings/oleObject24.bin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8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0.wmf"/><Relationship Id="rId5" Type="http://schemas.openxmlformats.org/officeDocument/2006/relationships/image" Target="../media/image3.jpeg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27.bin"/><Relationship Id="rId4" Type="http://schemas.openxmlformats.org/officeDocument/2006/relationships/image" Target="../media/image2.wmf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2.bin"/><Relationship Id="rId7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jpeg"/><Relationship Id="rId10" Type="http://schemas.openxmlformats.org/officeDocument/2006/relationships/oleObject" Target="../embeddings/oleObject5.bin"/><Relationship Id="rId4" Type="http://schemas.openxmlformats.org/officeDocument/2006/relationships/image" Target="../media/image2.wmf"/><Relationship Id="rId9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Relationship Id="rId4" Type="http://schemas.openxmlformats.org/officeDocument/2006/relationships/hyperlink" Target="geo827_1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jpeg"/><Relationship Id="rId5" Type="http://schemas.openxmlformats.org/officeDocument/2006/relationships/image" Target="../media/image2.wmf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6">
            <a:extLst>
              <a:ext uri="{FF2B5EF4-FFF2-40B4-BE49-F238E27FC236}">
                <a16:creationId xmlns:a16="http://schemas.microsoft.com/office/drawing/2014/main" id="{38644BD6-479D-4B27-875F-787612A1CE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762000"/>
            <a:ext cx="7391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Electromagnetic radiation principles</a:t>
            </a:r>
          </a:p>
        </p:txBody>
      </p:sp>
      <p:sp>
        <p:nvSpPr>
          <p:cNvPr id="4099" name="Text Box 7">
            <a:extLst>
              <a:ext uri="{FF2B5EF4-FFF2-40B4-BE49-F238E27FC236}">
                <a16:creationId xmlns:a16="http://schemas.microsoft.com/office/drawing/2014/main" id="{EFF5DF10-D1A7-425B-B7A1-64B3766BA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600200"/>
            <a:ext cx="73914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Bookman Old Style" panose="02050604050505020204" pitchFamily="18" charset="0"/>
              </a:rPr>
              <a:t>Electromagnetic radiation models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endParaRPr lang="en-US" altLang="en-US" sz="1800" dirty="0"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Bookman Old Style" panose="02050604050505020204" pitchFamily="18" charset="0"/>
              </a:rPr>
              <a:t>Energy interactions in the atmosphere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endParaRPr lang="en-US" altLang="en-US" sz="1800" dirty="0"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Bookman Old Style" panose="02050604050505020204" pitchFamily="18" charset="0"/>
              </a:rPr>
              <a:t>Energy interactions with Earth surface features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endParaRPr lang="en-US" altLang="en-US" sz="2400" dirty="0">
              <a:latin typeface="Bookman Old Style" panose="02050604050505020204" pitchFamily="18" charset="0"/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350ECB2-2BD6-482E-87CB-B10D83BAF2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bg1"/>
                </a:solidFill>
                <a:latin typeface="Bookman Old Style" panose="02050604050505020204" pitchFamily="18" charset="0"/>
              </a:rPr>
              <a:t>Introduction to Remote Sensing</a:t>
            </a:r>
          </a:p>
        </p:txBody>
      </p:sp>
      <p:graphicFrame>
        <p:nvGraphicFramePr>
          <p:cNvPr id="4101" name="Object 4" descr="White marble">
            <a:extLst>
              <a:ext uri="{FF2B5EF4-FFF2-40B4-BE49-F238E27FC236}">
                <a16:creationId xmlns:a16="http://schemas.microsoft.com/office/drawing/2014/main" id="{0BA5AEAF-E2D6-4F5E-8B23-BA4A08B341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144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4487863" imgH="3116263" progId="MS_ClipArt_Gallery.2">
                  <p:embed/>
                </p:oleObj>
              </mc:Choice>
              <mc:Fallback>
                <p:oleObj name="Clip" r:id="rId3" imgW="4487863" imgH="3116263" progId="MS_ClipArt_Gallery.2">
                  <p:embed/>
                  <p:pic>
                    <p:nvPicPr>
                      <p:cNvPr id="0" name="Object 4" descr="White marble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636588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89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2" name="Slide Number Placeholder 7">
            <a:extLst>
              <a:ext uri="{FF2B5EF4-FFF2-40B4-BE49-F238E27FC236}">
                <a16:creationId xmlns:a16="http://schemas.microsoft.com/office/drawing/2014/main" id="{380FE34B-69CE-4F31-9AB5-327E2D805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E754A46-EA1C-496A-B92B-6B24E44B88A2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4103" name="Footer Placeholder 1">
            <a:extLst>
              <a:ext uri="{FF2B5EF4-FFF2-40B4-BE49-F238E27FC236}">
                <a16:creationId xmlns:a16="http://schemas.microsoft.com/office/drawing/2014/main" id="{7FDC7267-5A5C-4193-B85C-4DEDBFC57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Kin Ma, Wanxiao Sun: GVSU Geography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>
            <a:extLst>
              <a:ext uri="{FF2B5EF4-FFF2-40B4-BE49-F238E27FC236}">
                <a16:creationId xmlns:a16="http://schemas.microsoft.com/office/drawing/2014/main" id="{4AA5A5A5-CCF3-4222-BCCB-D7EEF2A5F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33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483" name="Rectangle 9">
            <a:extLst>
              <a:ext uri="{FF2B5EF4-FFF2-40B4-BE49-F238E27FC236}">
                <a16:creationId xmlns:a16="http://schemas.microsoft.com/office/drawing/2014/main" id="{A3A2B2D6-1F2F-4910-917F-44AC28748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708422"/>
            <a:ext cx="8839200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All objects at temperatures above absolute zero (-273</a:t>
            </a:r>
            <a:r>
              <a:rPr lang="en-US" alt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 or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0 Kelvin (K)) emit EM radiation/energy.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e.g.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Sun, terrestrial objects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How much energy </a:t>
            </a:r>
            <a:r>
              <a:rPr lang="en-US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an object</a:t>
            </a:r>
            <a:r>
              <a:rPr lang="en-US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radiates at certain wavelength is given by Stefan-Boltzmann Law: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altLang="en-US" sz="24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λ</a:t>
            </a:r>
            <a:r>
              <a:rPr lang="en-US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= σT</a:t>
            </a:r>
            <a:r>
              <a:rPr lang="en-US" altLang="en-US" sz="24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altLang="en-US" sz="20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λ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= total emitted radiation exiting from the object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       (in Watts per square meter)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σ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= 5.6697 * 10</a:t>
            </a:r>
            <a:r>
              <a:rPr lang="en-US" alt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-8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W M</a:t>
            </a:r>
            <a:r>
              <a:rPr lang="en-US" altLang="en-US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r>
              <a:rPr lang="en-US" alt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K </a:t>
            </a:r>
            <a:r>
              <a:rPr lang="en-US" altLang="en-US" sz="2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–4</a:t>
            </a:r>
            <a:r>
              <a:rPr lang="en-US" altLang="en-US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= absolute temperature in degrees Kelvin (</a:t>
            </a:r>
            <a:r>
              <a:rPr lang="en-US" alt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This law is expressed for an energy source that behaves as a blackbody.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Blackbody: an ideal, hypothetical radiator that totally absorbs and subsequently re-emits (radiates) all energy incident upon it.</a:t>
            </a:r>
          </a:p>
        </p:txBody>
      </p:sp>
      <p:sp>
        <p:nvSpPr>
          <p:cNvPr id="20484" name="Rectangle 11">
            <a:extLst>
              <a:ext uri="{FF2B5EF4-FFF2-40B4-BE49-F238E27FC236}">
                <a16:creationId xmlns:a16="http://schemas.microsoft.com/office/drawing/2014/main" id="{A127EAB1-874B-45B6-A99A-36C3A98CE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Stefan-Boltzmann Law (radiation)</a:t>
            </a:r>
            <a:endParaRPr lang="en-US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485" name="Object 12" descr="White marble">
            <a:extLst>
              <a:ext uri="{FF2B5EF4-FFF2-40B4-BE49-F238E27FC236}">
                <a16:creationId xmlns:a16="http://schemas.microsoft.com/office/drawing/2014/main" id="{E191BFCE-A3D0-43ED-A6E2-B119F2B60B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144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4487863" imgH="3116263" progId="MS_ClipArt_Gallery.2">
                  <p:embed/>
                </p:oleObj>
              </mc:Choice>
              <mc:Fallback>
                <p:oleObj name="Clip" r:id="rId3" imgW="4487863" imgH="3116263" progId="MS_ClipArt_Gallery.2">
                  <p:embed/>
                  <p:pic>
                    <p:nvPicPr>
                      <p:cNvPr id="0" name="Object 12" descr="White marble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636588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89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Slide Number Placeholder 7">
            <a:extLst>
              <a:ext uri="{FF2B5EF4-FFF2-40B4-BE49-F238E27FC236}">
                <a16:creationId xmlns:a16="http://schemas.microsoft.com/office/drawing/2014/main" id="{F2690D39-D87D-458C-93D6-111E9FD3C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DC107E2-5278-416B-B263-0D8D8658767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20487" name="Footer Placeholder 1">
            <a:extLst>
              <a:ext uri="{FF2B5EF4-FFF2-40B4-BE49-F238E27FC236}">
                <a16:creationId xmlns:a16="http://schemas.microsoft.com/office/drawing/2014/main" id="{23C96E13-9CDE-41BF-870F-4F9BF0756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Kin Ma, Wanxiao Sun: GVSU Geography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>
            <a:extLst>
              <a:ext uri="{FF2B5EF4-FFF2-40B4-BE49-F238E27FC236}">
                <a16:creationId xmlns:a16="http://schemas.microsoft.com/office/drawing/2014/main" id="{2150B1D0-88F2-42A3-BA0B-1E0854B17D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33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2531" name="Rectangle 8">
            <a:extLst>
              <a:ext uri="{FF2B5EF4-FFF2-40B4-BE49-F238E27FC236}">
                <a16:creationId xmlns:a16="http://schemas.microsoft.com/office/drawing/2014/main" id="{BAE9F277-C26C-4713-9BE3-E4C14AFDE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914400"/>
            <a:ext cx="7620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Specifies the relationship between the </a:t>
            </a:r>
            <a:r>
              <a:rPr lang="en-US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peak wavelength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(dominant wavelength) of emittance and the </a:t>
            </a:r>
            <a:r>
              <a:rPr lang="en-US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temperature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an object.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		</a:t>
            </a:r>
            <a:r>
              <a:rPr lang="en-US" alt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λ </a:t>
            </a:r>
            <a:r>
              <a:rPr lang="en-US" altLang="en-US" sz="2400" b="1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en-US" alt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= 2897.8/T</a:t>
            </a:r>
            <a:endParaRPr lang="en-US" altLang="en-US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2532" name="Object 9">
            <a:extLst>
              <a:ext uri="{FF2B5EF4-FFF2-40B4-BE49-F238E27FC236}">
                <a16:creationId xmlns:a16="http://schemas.microsoft.com/office/drawing/2014/main" id="{EB34765E-4538-4130-9A7F-E595DE3071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501327"/>
              </p:ext>
            </p:extLst>
          </p:nvPr>
        </p:nvGraphicFramePr>
        <p:xfrm>
          <a:off x="32789" y="2590800"/>
          <a:ext cx="4185920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Photo" r:id="rId3" imgW="3924848" imgH="2857899" progId="MSPhotoEd.3">
                  <p:embed/>
                </p:oleObj>
              </mc:Choice>
              <mc:Fallback>
                <p:oleObj name="Photo Editor Photo" r:id="rId3" imgW="3924848" imgH="2857899" progId="MSPhotoEd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89" y="2590800"/>
                        <a:ext cx="4185920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Text Box 11">
            <a:extLst>
              <a:ext uri="{FF2B5EF4-FFF2-40B4-BE49-F238E27FC236}">
                <a16:creationId xmlns:a16="http://schemas.microsoft.com/office/drawing/2014/main" id="{EF1BC8A5-EA17-400A-BFD4-CB3C627FC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1055" y="4220546"/>
            <a:ext cx="48006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 the temperature of a </a:t>
            </a:r>
            <a:r>
              <a:rPr lang="en-US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blackbody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gets 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higher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the wavelength at which the blackbody emits its maximum energy becomes shorter</a:t>
            </a:r>
            <a:r>
              <a:rPr lang="en-US" altLang="en-US" sz="2400" dirty="0"/>
              <a:t>.</a:t>
            </a:r>
          </a:p>
        </p:txBody>
      </p:sp>
      <p:sp>
        <p:nvSpPr>
          <p:cNvPr id="22534" name="Text Box 12">
            <a:extLst>
              <a:ext uri="{FF2B5EF4-FFF2-40B4-BE49-F238E27FC236}">
                <a16:creationId xmlns:a16="http://schemas.microsoft.com/office/drawing/2014/main" id="{A6759122-E524-4D1B-BE62-8D5E9289A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867400"/>
            <a:ext cx="2819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/>
              <a:t>Blackbody radiation</a:t>
            </a:r>
          </a:p>
        </p:txBody>
      </p:sp>
      <p:sp>
        <p:nvSpPr>
          <p:cNvPr id="22535" name="Rectangle 14">
            <a:extLst>
              <a:ext uri="{FF2B5EF4-FFF2-40B4-BE49-F238E27FC236}">
                <a16:creationId xmlns:a16="http://schemas.microsoft.com/office/drawing/2014/main" id="{7D3C2AB0-C1BB-4943-B00A-57DA32082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Wien’s Displacement Law</a:t>
            </a:r>
            <a:endParaRPr lang="en-US" altLang="en-US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2536" name="Object 15" descr="White marble">
            <a:extLst>
              <a:ext uri="{FF2B5EF4-FFF2-40B4-BE49-F238E27FC236}">
                <a16:creationId xmlns:a16="http://schemas.microsoft.com/office/drawing/2014/main" id="{CBDFFAAE-44DF-41DC-83F9-8766511336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144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5" imgW="4487863" imgH="3116263" progId="MS_ClipArt_Gallery.2">
                  <p:embed/>
                </p:oleObj>
              </mc:Choice>
              <mc:Fallback>
                <p:oleObj name="Clip" r:id="rId5" imgW="4487863" imgH="3116263" progId="MS_ClipArt_Gallery.2">
                  <p:embed/>
                  <p:pic>
                    <p:nvPicPr>
                      <p:cNvPr id="0" name="Object 15" descr="White marble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636588"/>
                      </a:xfrm>
                      <a:prstGeom prst="rect">
                        <a:avLst/>
                      </a:prstGeom>
                      <a:blipFill dpi="0" rotWithShape="0">
                        <a:blip r:embed="rId7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89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7" name="Text Box 19">
            <a:extLst>
              <a:ext uri="{FF2B5EF4-FFF2-40B4-BE49-F238E27FC236}">
                <a16:creationId xmlns:a16="http://schemas.microsoft.com/office/drawing/2014/main" id="{1743C1DF-6D39-4451-9ED0-5ED7DC8E0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7391" y="3284537"/>
            <a:ext cx="26670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</a:rPr>
              <a:t>Sun: 0.483 </a:t>
            </a:r>
            <a:r>
              <a:rPr lang="en-US" altLang="en-US" sz="2000" dirty="0">
                <a:solidFill>
                  <a:schemeClr val="accent2"/>
                </a:solidFill>
                <a:cs typeface="Times New Roman" panose="02020603050405020304" pitchFamily="18" charset="0"/>
              </a:rPr>
              <a:t>µ</a:t>
            </a:r>
            <a:r>
              <a:rPr lang="en-US" altLang="en-US" sz="2000" dirty="0">
                <a:solidFill>
                  <a:schemeClr val="accent2"/>
                </a:solidFill>
              </a:rPr>
              <a:t>m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</a:rPr>
              <a:t>Earth: 9.66 </a:t>
            </a:r>
            <a:r>
              <a:rPr lang="en-US" altLang="en-US" sz="2000" dirty="0">
                <a:solidFill>
                  <a:schemeClr val="accent2"/>
                </a:solidFill>
                <a:cs typeface="Times New Roman" panose="02020603050405020304" pitchFamily="18" charset="0"/>
              </a:rPr>
              <a:t>µ</a:t>
            </a:r>
            <a:r>
              <a:rPr lang="en-US" altLang="en-US" sz="2000" dirty="0">
                <a:solidFill>
                  <a:schemeClr val="accent2"/>
                </a:solidFill>
              </a:rPr>
              <a:t>m</a:t>
            </a:r>
          </a:p>
        </p:txBody>
      </p:sp>
      <p:sp>
        <p:nvSpPr>
          <p:cNvPr id="22538" name="Text Box 20">
            <a:extLst>
              <a:ext uri="{FF2B5EF4-FFF2-40B4-BE49-F238E27FC236}">
                <a16:creationId xmlns:a16="http://schemas.microsoft.com/office/drawing/2014/main" id="{8196AB7E-D90E-47F5-9A68-6FBA72198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590800"/>
            <a:ext cx="3962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λ max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wavelength of the maximum emittance, </a:t>
            </a:r>
            <a:r>
              <a:rPr lang="en-US" alt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(µm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temperature, </a:t>
            </a:r>
            <a:r>
              <a:rPr lang="en-US" alt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</a:p>
        </p:txBody>
      </p:sp>
      <p:sp>
        <p:nvSpPr>
          <p:cNvPr id="22539" name="Slide Number Placeholder 12">
            <a:extLst>
              <a:ext uri="{FF2B5EF4-FFF2-40B4-BE49-F238E27FC236}">
                <a16:creationId xmlns:a16="http://schemas.microsoft.com/office/drawing/2014/main" id="{D698BA9E-CB89-4170-9C49-D6A0DA372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CF658F4-4A97-47B6-96D9-D729233DB1C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22540" name="Footer Placeholder 1">
            <a:extLst>
              <a:ext uri="{FF2B5EF4-FFF2-40B4-BE49-F238E27FC236}">
                <a16:creationId xmlns:a16="http://schemas.microsoft.com/office/drawing/2014/main" id="{2DD55150-D70B-42DB-BC4C-B86A03CD4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Kin Ma, Wanxiao Sun: GVSU Geography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8">
            <a:extLst>
              <a:ext uri="{FF2B5EF4-FFF2-40B4-BE49-F238E27FC236}">
                <a16:creationId xmlns:a16="http://schemas.microsoft.com/office/drawing/2014/main" id="{4B1B90E1-3C9B-41B9-A18A-97CE638FF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219200"/>
            <a:ext cx="77724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Irrespective of its source, all radiation detected by remote sensors pass through some distance of atmosphere, or </a:t>
            </a: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path length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of the atmosphere.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Atmosphere causes: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en-US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Scattering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en-US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Absorption</a:t>
            </a:r>
          </a:p>
          <a:p>
            <a:pPr lvl="1" eaLnBrk="1" hangingPunct="1">
              <a:spcBef>
                <a:spcPct val="0"/>
              </a:spcBef>
              <a:buFontTx/>
              <a:buChar char="•"/>
            </a:pPr>
            <a:r>
              <a:rPr lang="en-US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Transmission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/>
          </a:p>
        </p:txBody>
      </p:sp>
      <p:sp>
        <p:nvSpPr>
          <p:cNvPr id="24579" name="Rectangle 10">
            <a:extLst>
              <a:ext uri="{FF2B5EF4-FFF2-40B4-BE49-F238E27FC236}">
                <a16:creationId xmlns:a16="http://schemas.microsoft.com/office/drawing/2014/main" id="{EA1D9C4A-FC43-4E58-8126-592F152D9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Energy interactions in the atmosphere</a:t>
            </a:r>
            <a:endParaRPr lang="en-US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4580" name="Object 11" descr="White marble">
            <a:extLst>
              <a:ext uri="{FF2B5EF4-FFF2-40B4-BE49-F238E27FC236}">
                <a16:creationId xmlns:a16="http://schemas.microsoft.com/office/drawing/2014/main" id="{3A0990E9-BBF8-4CD9-A8A1-5B53A80417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144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4487863" imgH="3116263" progId="MS_ClipArt_Gallery.2">
                  <p:embed/>
                </p:oleObj>
              </mc:Choice>
              <mc:Fallback>
                <p:oleObj name="Clip" r:id="rId3" imgW="4487863" imgH="3116263" progId="MS_ClipArt_Gallery.2">
                  <p:embed/>
                  <p:pic>
                    <p:nvPicPr>
                      <p:cNvPr id="0" name="Object 11" descr="White marble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636588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89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Slide Number Placeholder 6">
            <a:extLst>
              <a:ext uri="{FF2B5EF4-FFF2-40B4-BE49-F238E27FC236}">
                <a16:creationId xmlns:a16="http://schemas.microsoft.com/office/drawing/2014/main" id="{2A5C0945-A43A-4244-8D5D-ECC5F205C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3DBFEC3-ED42-44BC-B011-217C4DDB91B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24582" name="Footer Placeholder 1">
            <a:extLst>
              <a:ext uri="{FF2B5EF4-FFF2-40B4-BE49-F238E27FC236}">
                <a16:creationId xmlns:a16="http://schemas.microsoft.com/office/drawing/2014/main" id="{E4196C22-3C76-4977-8E96-C6A757EF5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Kin Ma, Wanxiao Sun: GVSU Geography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>
            <a:extLst>
              <a:ext uri="{FF2B5EF4-FFF2-40B4-BE49-F238E27FC236}">
                <a16:creationId xmlns:a16="http://schemas.microsoft.com/office/drawing/2014/main" id="{A0279C03-14DA-4CB1-BC98-95D8586E4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3" y="741363"/>
            <a:ext cx="8728075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2800">
                <a:latin typeface="Bookman Old Style" panose="02050604050505020204" pitchFamily="18" charset="0"/>
              </a:rPr>
              <a:t>Unpredictable diffusion of radiation by particles or large gas molecules in the atmosphere.</a:t>
            </a:r>
          </a:p>
        </p:txBody>
      </p:sp>
      <p:sp>
        <p:nvSpPr>
          <p:cNvPr id="26627" name="Rectangle 5">
            <a:extLst>
              <a:ext uri="{FF2B5EF4-FFF2-40B4-BE49-F238E27FC236}">
                <a16:creationId xmlns:a16="http://schemas.microsoft.com/office/drawing/2014/main" id="{9634EBC1-8DC5-4A4F-B2BC-A3C434326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Scattering</a:t>
            </a:r>
            <a:endParaRPr lang="en-US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6628" name="Object 0" descr="White marble">
            <a:extLst>
              <a:ext uri="{FF2B5EF4-FFF2-40B4-BE49-F238E27FC236}">
                <a16:creationId xmlns:a16="http://schemas.microsoft.com/office/drawing/2014/main" id="{DAE16617-7F21-4D3E-A27C-9DA0A4DEAE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144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4487863" imgH="3116263" progId="MS_ClipArt_Gallery.2">
                  <p:embed/>
                </p:oleObj>
              </mc:Choice>
              <mc:Fallback>
                <p:oleObj name="Clip" r:id="rId3" imgW="4487863" imgH="3116263" progId="MS_ClipArt_Gallery.2">
                  <p:embed/>
                  <p:pic>
                    <p:nvPicPr>
                      <p:cNvPr id="0" name="Object 0" descr="White marble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636588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89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629" name="Picture 11" descr="atmsct">
            <a:extLst>
              <a:ext uri="{FF2B5EF4-FFF2-40B4-BE49-F238E27FC236}">
                <a16:creationId xmlns:a16="http://schemas.microsoft.com/office/drawing/2014/main" id="{EAAF720F-22C2-45BE-99BF-2781E0A10F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678113"/>
            <a:ext cx="3013075" cy="289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0" name="Slide Number Placeholder 8">
            <a:extLst>
              <a:ext uri="{FF2B5EF4-FFF2-40B4-BE49-F238E27FC236}">
                <a16:creationId xmlns:a16="http://schemas.microsoft.com/office/drawing/2014/main" id="{B8959D20-8F1E-418C-994B-987469612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6595230-9499-4407-919B-43B1BA59991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26631" name="Text Box 10">
            <a:extLst>
              <a:ext uri="{FF2B5EF4-FFF2-40B4-BE49-F238E27FC236}">
                <a16:creationId xmlns:a16="http://schemas.microsoft.com/office/drawing/2014/main" id="{7E31AF3A-A196-447B-A1D3-05E1B3A31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2438400"/>
            <a:ext cx="6477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000" dirty="0">
                <a:latin typeface="Bookman Old Style" panose="02050604050505020204" pitchFamily="18" charset="0"/>
              </a:rPr>
              <a:t>Rayleigh Scattering  Wavelength &gt;&gt; Particles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Bookman Old Style" panose="02050604050505020204" pitchFamily="18" charset="0"/>
              </a:rPr>
              <a:t>Affects </a:t>
            </a:r>
            <a:r>
              <a:rPr lang="en-US" altLang="en-US" sz="2000" b="1" dirty="0">
                <a:latin typeface="Bookman Old Style" panose="02050604050505020204" pitchFamily="18" charset="0"/>
              </a:rPr>
              <a:t>shorter</a:t>
            </a:r>
            <a:r>
              <a:rPr lang="en-US" altLang="en-US" sz="2000" dirty="0">
                <a:latin typeface="Bookman Old Style" panose="02050604050505020204" pitchFamily="18" charset="0"/>
              </a:rPr>
              <a:t> wavelengths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Bookman Old Style" panose="02050604050505020204" pitchFamily="18" charset="0"/>
              </a:rPr>
              <a:t>The sky appears </a:t>
            </a:r>
            <a:r>
              <a:rPr lang="en-US" altLang="en-US" sz="2000" dirty="0">
                <a:solidFill>
                  <a:srgbClr val="00B0F0"/>
                </a:solidFill>
                <a:latin typeface="Bookman Old Style" panose="02050604050505020204" pitchFamily="18" charset="0"/>
              </a:rPr>
              <a:t>blue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chemeClr val="tx2"/>
                </a:solidFill>
                <a:latin typeface="Bookman Old Style" panose="02050604050505020204" pitchFamily="18" charset="0"/>
              </a:rPr>
              <a:t>Video Explanation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000" dirty="0">
                <a:solidFill>
                  <a:srgbClr val="00B0F0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https://www.youtube.com/watch?v=4HBuHX4-VU8</a:t>
            </a:r>
            <a:endParaRPr lang="en-US" sz="2000" dirty="0">
              <a:solidFill>
                <a:srgbClr val="00B0F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chemeClr val="tx2"/>
                </a:solidFill>
                <a:latin typeface="Bookman Old Style" panose="02050604050505020204" pitchFamily="18" charset="0"/>
              </a:rPr>
              <a:t>Short Summary  section:   </a:t>
            </a:r>
            <a:r>
              <a:rPr lang="en-US" altLang="en-US" sz="2000" dirty="0">
                <a:solidFill>
                  <a:srgbClr val="00B0F0"/>
                </a:solidFill>
                <a:latin typeface="Bookman Old Style" panose="02050604050505020204" pitchFamily="18" charset="0"/>
              </a:rPr>
              <a:t>7:22-9:22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dirty="0"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2000" dirty="0">
                <a:latin typeface="Bookman Old Style" panose="02050604050505020204" pitchFamily="18" charset="0"/>
              </a:rPr>
              <a:t>Mie Scattering 	Wavelength = Particles Influences </a:t>
            </a:r>
            <a:r>
              <a:rPr lang="en-US" altLang="en-US" sz="2000" b="1" dirty="0">
                <a:latin typeface="Bookman Old Style" panose="02050604050505020204" pitchFamily="18" charset="0"/>
              </a:rPr>
              <a:t>longer</a:t>
            </a:r>
            <a:r>
              <a:rPr lang="en-US" altLang="en-US" sz="2000" dirty="0">
                <a:latin typeface="Bookman Old Style" panose="02050604050505020204" pitchFamily="18" charset="0"/>
              </a:rPr>
              <a:t> wavelengths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000" dirty="0">
                <a:latin typeface="Bookman Old Style" panose="02050604050505020204" pitchFamily="18" charset="0"/>
              </a:rPr>
              <a:t>Non-selective Scattering  Wavelength &lt;&lt; Particles Affects all wavelengths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Bookman Old Style" panose="02050604050505020204" pitchFamily="18" charset="0"/>
              </a:rPr>
              <a:t>Clouds appear white (B,R,G </a:t>
            </a:r>
            <a:r>
              <a:rPr lang="en-US" altLang="en-US" sz="2000" b="1" dirty="0">
                <a:latin typeface="Bookman Old Style" panose="02050604050505020204" pitchFamily="18" charset="0"/>
              </a:rPr>
              <a:t>equally</a:t>
            </a:r>
            <a:r>
              <a:rPr lang="en-US" altLang="en-US" sz="2000" dirty="0">
                <a:latin typeface="Bookman Old Style" panose="02050604050505020204" pitchFamily="18" charset="0"/>
              </a:rPr>
              <a:t> scattered)</a:t>
            </a:r>
          </a:p>
        </p:txBody>
      </p:sp>
      <p:sp>
        <p:nvSpPr>
          <p:cNvPr id="26632" name="Footer Placeholder 1">
            <a:extLst>
              <a:ext uri="{FF2B5EF4-FFF2-40B4-BE49-F238E27FC236}">
                <a16:creationId xmlns:a16="http://schemas.microsoft.com/office/drawing/2014/main" id="{B108C434-E045-4D52-A95D-23CD0195E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523479"/>
            <a:ext cx="39624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Kin Ma, Wanxiao Sun: GVSU Geography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3">
            <a:extLst>
              <a:ext uri="{FF2B5EF4-FFF2-40B4-BE49-F238E27FC236}">
                <a16:creationId xmlns:a16="http://schemas.microsoft.com/office/drawing/2014/main" id="{99DA89A1-DA26-4F2D-A2A7-6A39E9DE2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219200"/>
            <a:ext cx="830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2400">
                <a:cs typeface="Times New Roman" panose="02020603050405020304" pitchFamily="18" charset="0"/>
              </a:rPr>
              <a:t>Molecules in the atmosphere absorb radiant energy at various wavelengths with different intensity.</a:t>
            </a:r>
            <a:r>
              <a:rPr lang="en-US" altLang="en-US" sz="2400">
                <a:latin typeface="Times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8675" name="Rectangle 5">
            <a:extLst>
              <a:ext uri="{FF2B5EF4-FFF2-40B4-BE49-F238E27FC236}">
                <a16:creationId xmlns:a16="http://schemas.microsoft.com/office/drawing/2014/main" id="{CE502A25-3DB9-4C66-AB97-397A0788E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Bookman Old Style" panose="02050604050505020204" pitchFamily="18" charset="0"/>
              </a:rPr>
              <a:t>Absorption</a:t>
            </a:r>
            <a:endParaRPr lang="en-US" altLang="en-US" b="1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28676" name="Object 6" descr="White marble">
            <a:extLst>
              <a:ext uri="{FF2B5EF4-FFF2-40B4-BE49-F238E27FC236}">
                <a16:creationId xmlns:a16="http://schemas.microsoft.com/office/drawing/2014/main" id="{725A88DC-A837-4806-94DD-E19E3A8DE4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144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4487863" imgH="3116263" progId="MS_ClipArt_Gallery.2">
                  <p:embed/>
                </p:oleObj>
              </mc:Choice>
              <mc:Fallback>
                <p:oleObj name="Clip" r:id="rId3" imgW="4487863" imgH="3116263" progId="MS_ClipArt_Gallery.2">
                  <p:embed/>
                  <p:pic>
                    <p:nvPicPr>
                      <p:cNvPr id="0" name="Object 6" descr="White marble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636588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89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677" name="Picture 12" descr="atmabsorb">
            <a:extLst>
              <a:ext uri="{FF2B5EF4-FFF2-40B4-BE49-F238E27FC236}">
                <a16:creationId xmlns:a16="http://schemas.microsoft.com/office/drawing/2014/main" id="{E5809706-B0B2-4249-BB61-A63A88A914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438400"/>
            <a:ext cx="2849563" cy="279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8" name="Text Box 13">
            <a:extLst>
              <a:ext uri="{FF2B5EF4-FFF2-40B4-BE49-F238E27FC236}">
                <a16:creationId xmlns:a16="http://schemas.microsoft.com/office/drawing/2014/main" id="{09A6A742-1E5D-40FD-B4DC-4BFE571A08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462213"/>
            <a:ext cx="5586413" cy="277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2400">
                <a:latin typeface="Bookman Old Style" panose="02050604050505020204" pitchFamily="18" charset="0"/>
                <a:cs typeface="Times New Roman" panose="02020603050405020304" pitchFamily="18" charset="0"/>
              </a:rPr>
              <a:t>Ozone: absorbs the harmful ultraviolet radiation</a:t>
            </a:r>
          </a:p>
          <a:p>
            <a:pPr eaLnBrk="1" hangingPunct="1">
              <a:spcBef>
                <a:spcPct val="50000"/>
              </a:spcBef>
            </a:pPr>
            <a:endParaRPr lang="en-US" altLang="en-US" sz="1000"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2400">
                <a:latin typeface="Bookman Old Style" panose="02050604050505020204" pitchFamily="18" charset="0"/>
                <a:cs typeface="Times New Roman" panose="02020603050405020304" pitchFamily="18" charset="0"/>
              </a:rPr>
              <a:t>Carbon dioxide: far infrared region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§"/>
            </a:pPr>
            <a:endParaRPr lang="en-US" altLang="en-US" sz="1000">
              <a:latin typeface="Bookman Old Style" panose="020506040505050202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2400">
                <a:latin typeface="Bookman Old Style" panose="02050604050505020204" pitchFamily="18" charset="0"/>
                <a:cs typeface="Times New Roman" panose="02020603050405020304" pitchFamily="18" charset="0"/>
              </a:rPr>
              <a:t>Water vapour: longwave infrared and shortwave microwave radiation </a:t>
            </a:r>
          </a:p>
        </p:txBody>
      </p:sp>
      <p:sp>
        <p:nvSpPr>
          <p:cNvPr id="28679" name="Slide Number Placeholder 8">
            <a:extLst>
              <a:ext uri="{FF2B5EF4-FFF2-40B4-BE49-F238E27FC236}">
                <a16:creationId xmlns:a16="http://schemas.microsoft.com/office/drawing/2014/main" id="{44E101F5-0525-40E2-B8E0-A059B1619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379D766-AC52-436A-9C58-F1D0E454DCE1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28680" name="Footer Placeholder 1">
            <a:extLst>
              <a:ext uri="{FF2B5EF4-FFF2-40B4-BE49-F238E27FC236}">
                <a16:creationId xmlns:a16="http://schemas.microsoft.com/office/drawing/2014/main" id="{88475751-1054-431D-9A57-E22EF590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Kin Ma, Wanxiao Sun: GVSU Geography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2" name="Object 5">
            <a:extLst>
              <a:ext uri="{FF2B5EF4-FFF2-40B4-BE49-F238E27FC236}">
                <a16:creationId xmlns:a16="http://schemas.microsoft.com/office/drawing/2014/main" id="{047DF8FB-B4F9-4D7B-9D22-242D16FB27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965200"/>
          <a:ext cx="7142163" cy="574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3" imgW="0" imgH="0" progId="Paint.Picture">
                  <p:embed/>
                </p:oleObj>
              </mc:Choice>
              <mc:Fallback>
                <p:oleObj name="Bitmap Image" r:id="rId3" imgW="0" imgH="0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965200"/>
                        <a:ext cx="7142163" cy="574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3" name="Text Box 11">
            <a:extLst>
              <a:ext uri="{FF2B5EF4-FFF2-40B4-BE49-F238E27FC236}">
                <a16:creationId xmlns:a16="http://schemas.microsoft.com/office/drawing/2014/main" id="{B13CEBA1-BA9F-458A-BDC5-09CADDB67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54038"/>
            <a:ext cx="8229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Portions of the spectrum in which atmosphere transmits EM radiation particularly well.</a:t>
            </a:r>
          </a:p>
        </p:txBody>
      </p:sp>
      <p:sp>
        <p:nvSpPr>
          <p:cNvPr id="30724" name="Text Box 12">
            <a:extLst>
              <a:ext uri="{FF2B5EF4-FFF2-40B4-BE49-F238E27FC236}">
                <a16:creationId xmlns:a16="http://schemas.microsoft.com/office/drawing/2014/main" id="{B91C4D16-45C1-4084-84D0-4CF4986C6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743200"/>
            <a:ext cx="2438400" cy="23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visible,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/>
              <a:t>near-infrared,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/>
              <a:t>middle-infrared,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/>
              <a:t>thermal-infrared, and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/>
              <a:t>microwave</a:t>
            </a:r>
            <a:r>
              <a:rPr lang="en-US" altLang="en-US" sz="2400"/>
              <a:t> </a:t>
            </a:r>
          </a:p>
        </p:txBody>
      </p:sp>
      <p:sp>
        <p:nvSpPr>
          <p:cNvPr id="30725" name="Rectangle 14">
            <a:extLst>
              <a:ext uri="{FF2B5EF4-FFF2-40B4-BE49-F238E27FC236}">
                <a16:creationId xmlns:a16="http://schemas.microsoft.com/office/drawing/2014/main" id="{35BF3218-6F7F-4918-9A0D-6BBC75A0B7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Bookman Old Style" panose="02050604050505020204" pitchFamily="18" charset="0"/>
              </a:rPr>
              <a:t>Atmospheric windows</a:t>
            </a:r>
            <a:endParaRPr lang="en-US" altLang="en-US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30726" name="Object 15" descr="White marble">
            <a:extLst>
              <a:ext uri="{FF2B5EF4-FFF2-40B4-BE49-F238E27FC236}">
                <a16:creationId xmlns:a16="http://schemas.microsoft.com/office/drawing/2014/main" id="{2C6D4377-3D5B-4CE7-BABD-D701DEEDEA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144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5" imgW="4487863" imgH="3116263" progId="MS_ClipArt_Gallery.2">
                  <p:embed/>
                </p:oleObj>
              </mc:Choice>
              <mc:Fallback>
                <p:oleObj name="Clip" r:id="rId5" imgW="4487863" imgH="3116263" progId="MS_ClipArt_Gallery.2">
                  <p:embed/>
                  <p:pic>
                    <p:nvPicPr>
                      <p:cNvPr id="0" name="Object 15" descr="White marble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636588"/>
                      </a:xfrm>
                      <a:prstGeom prst="rect">
                        <a:avLst/>
                      </a:prstGeom>
                      <a:blipFill dpi="0" rotWithShape="0">
                        <a:blip r:embed="rId7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89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7" name="Slide Number Placeholder 8">
            <a:extLst>
              <a:ext uri="{FF2B5EF4-FFF2-40B4-BE49-F238E27FC236}">
                <a16:creationId xmlns:a16="http://schemas.microsoft.com/office/drawing/2014/main" id="{98559993-8E63-45FF-B58D-688F91DE7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B7714E4-4FEA-4A57-B9B6-406ADCBB305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30728" name="Footer Placeholder 1">
            <a:extLst>
              <a:ext uri="{FF2B5EF4-FFF2-40B4-BE49-F238E27FC236}">
                <a16:creationId xmlns:a16="http://schemas.microsoft.com/office/drawing/2014/main" id="{9BECD45A-D335-4DE9-B683-719EEDBC5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Kin Ma, Wanxiao Sun: GVSU Geography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5C6EBB83-BF7F-44DC-A8F2-DACF12EAD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0813" y="25574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71" name="Rectangle 9">
            <a:extLst>
              <a:ext uri="{FF2B5EF4-FFF2-40B4-BE49-F238E27FC236}">
                <a16:creationId xmlns:a16="http://schemas.microsoft.com/office/drawing/2014/main" id="{2DBAC789-C1B2-4B12-9032-8DDB39581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613" y="906463"/>
            <a:ext cx="88661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2000">
                <a:latin typeface="Bookman Old Style" panose="02050604050505020204" pitchFamily="18" charset="0"/>
              </a:rPr>
              <a:t>How can plants grow in the SHADE?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2000">
                <a:latin typeface="Bookman Old Style" panose="02050604050505020204" pitchFamily="18" charset="0"/>
              </a:rPr>
              <a:t>Energy incident on a body is reflected,  absorbed, or  transmitted</a:t>
            </a:r>
          </a:p>
        </p:txBody>
      </p:sp>
      <p:sp>
        <p:nvSpPr>
          <p:cNvPr id="32772" name="Rectangle 11">
            <a:extLst>
              <a:ext uri="{FF2B5EF4-FFF2-40B4-BE49-F238E27FC236}">
                <a16:creationId xmlns:a16="http://schemas.microsoft.com/office/drawing/2014/main" id="{C99D4C3B-84C6-4C36-AB69-1F9B473B4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FF0000"/>
                </a:solidFill>
              </a:rPr>
              <a:t>Energy Interactions with Earth’s features</a:t>
            </a:r>
            <a:endParaRPr lang="en-US" altLang="en-US" sz="3000">
              <a:solidFill>
                <a:schemeClr val="bg1"/>
              </a:solidFill>
            </a:endParaRPr>
          </a:p>
        </p:txBody>
      </p:sp>
      <p:graphicFrame>
        <p:nvGraphicFramePr>
          <p:cNvPr id="32773" name="Object 12" descr="White marble">
            <a:extLst>
              <a:ext uri="{FF2B5EF4-FFF2-40B4-BE49-F238E27FC236}">
                <a16:creationId xmlns:a16="http://schemas.microsoft.com/office/drawing/2014/main" id="{02E1EDD0-4424-43DA-A5AE-4942FA1279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144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4487863" imgH="3116263" progId="MS_ClipArt_Gallery.2">
                  <p:embed/>
                </p:oleObj>
              </mc:Choice>
              <mc:Fallback>
                <p:oleObj name="Clip" r:id="rId3" imgW="4487863" imgH="3116263" progId="MS_ClipArt_Gallery.2">
                  <p:embed/>
                  <p:pic>
                    <p:nvPicPr>
                      <p:cNvPr id="0" name="Object 12" descr="White marble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636588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89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4" name="Text Box 16">
            <a:extLst>
              <a:ext uri="{FF2B5EF4-FFF2-40B4-BE49-F238E27FC236}">
                <a16:creationId xmlns:a16="http://schemas.microsoft.com/office/drawing/2014/main" id="{97B7EEBF-695C-42BD-858D-D8DE88DBF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" y="3390036"/>
            <a:ext cx="48006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Proportions of energy reflected, absorbed or transmitted vary for :</a:t>
            </a:r>
            <a:endParaRPr lang="en-US" altLang="en-US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different features		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different wavelengths</a:t>
            </a:r>
            <a:r>
              <a:rPr lang="en-US" alt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775" name="Picture 17" descr="intract">
            <a:extLst>
              <a:ext uri="{FF2B5EF4-FFF2-40B4-BE49-F238E27FC236}">
                <a16:creationId xmlns:a16="http://schemas.microsoft.com/office/drawing/2014/main" id="{D65F5124-3996-4502-9B88-207B11A14E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800" y="2892536"/>
            <a:ext cx="4394200" cy="2934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6" name="Text Box 18">
            <a:extLst>
              <a:ext uri="{FF2B5EF4-FFF2-40B4-BE49-F238E27FC236}">
                <a16:creationId xmlns:a16="http://schemas.microsoft.com/office/drawing/2014/main" id="{1225ED84-D8DA-4E91-92D1-1A162B29AE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828800"/>
            <a:ext cx="86106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>
                <a:latin typeface="Bookman Old Style" panose="02050604050505020204" pitchFamily="18" charset="0"/>
              </a:rPr>
              <a:t>absorption: radiation is absorbed into the target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>
                <a:latin typeface="Bookman Old Style" panose="02050604050505020204" pitchFamily="18" charset="0"/>
              </a:rPr>
              <a:t>transmission: radiation passes through a target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>
                <a:latin typeface="Bookman Old Style" panose="02050604050505020204" pitchFamily="18" charset="0"/>
              </a:rPr>
              <a:t>reflection: radiation “bounces” off the target and is redirected </a:t>
            </a:r>
          </a:p>
        </p:txBody>
      </p:sp>
      <p:sp>
        <p:nvSpPr>
          <p:cNvPr id="32777" name="Slide Number Placeholder 10">
            <a:extLst>
              <a:ext uri="{FF2B5EF4-FFF2-40B4-BE49-F238E27FC236}">
                <a16:creationId xmlns:a16="http://schemas.microsoft.com/office/drawing/2014/main" id="{76AAA781-4EC5-411E-B27C-65FB8F21B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3AFB6F8-B120-416F-9C94-DC489A2EE26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32778" name="Footer Placeholder 1">
            <a:extLst>
              <a:ext uri="{FF2B5EF4-FFF2-40B4-BE49-F238E27FC236}">
                <a16:creationId xmlns:a16="http://schemas.microsoft.com/office/drawing/2014/main" id="{CBCC02F8-6532-468C-B3B9-A45FE56D8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Kin Ma, Wanxiao Sun: GVSU Geography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818" name="Object 3">
            <a:extLst>
              <a:ext uri="{FF2B5EF4-FFF2-40B4-BE49-F238E27FC236}">
                <a16:creationId xmlns:a16="http://schemas.microsoft.com/office/drawing/2014/main" id="{FF5FD1FE-5631-4758-A4E7-2950824DF4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1066800"/>
          <a:ext cx="6705600" cy="510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3" imgW="5028571" imgH="3828571" progId="Paint.Picture">
                  <p:embed/>
                </p:oleObj>
              </mc:Choice>
              <mc:Fallback>
                <p:oleObj name="Bitmap Image" r:id="rId3" imgW="5028571" imgH="3828571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066800"/>
                        <a:ext cx="6705600" cy="510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19" name="Rectangle 5">
            <a:extLst>
              <a:ext uri="{FF2B5EF4-FFF2-40B4-BE49-F238E27FC236}">
                <a16:creationId xmlns:a16="http://schemas.microsoft.com/office/drawing/2014/main" id="{FBE567B9-EDFE-4256-92AB-16F061AC5C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</a:rPr>
              <a:t>Active and passive remote sensing</a:t>
            </a:r>
            <a:r>
              <a:rPr lang="en-US" altLang="en-US" sz="2400"/>
              <a:t> </a:t>
            </a:r>
          </a:p>
        </p:txBody>
      </p:sp>
      <p:graphicFrame>
        <p:nvGraphicFramePr>
          <p:cNvPr id="34820" name="Object 6" descr="White marble">
            <a:extLst>
              <a:ext uri="{FF2B5EF4-FFF2-40B4-BE49-F238E27FC236}">
                <a16:creationId xmlns:a16="http://schemas.microsoft.com/office/drawing/2014/main" id="{3B675672-512F-4425-89CB-5755D4C088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144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5" imgW="4487863" imgH="3116263" progId="MS_ClipArt_Gallery.2">
                  <p:embed/>
                </p:oleObj>
              </mc:Choice>
              <mc:Fallback>
                <p:oleObj name="Clip" r:id="rId5" imgW="4487863" imgH="3116263" progId="MS_ClipArt_Gallery.2">
                  <p:embed/>
                  <p:pic>
                    <p:nvPicPr>
                      <p:cNvPr id="0" name="Object 6" descr="White marble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636588"/>
                      </a:xfrm>
                      <a:prstGeom prst="rect">
                        <a:avLst/>
                      </a:prstGeom>
                      <a:blipFill dpi="0" rotWithShape="0">
                        <a:blip r:embed="rId7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89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1" name="Slide Number Placeholder 6">
            <a:extLst>
              <a:ext uri="{FF2B5EF4-FFF2-40B4-BE49-F238E27FC236}">
                <a16:creationId xmlns:a16="http://schemas.microsoft.com/office/drawing/2014/main" id="{BAFFF2D4-9054-439E-B650-C00379228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09403A9-375F-4B2F-8CD7-82C8569BE01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/>
          </a:p>
        </p:txBody>
      </p:sp>
      <p:sp>
        <p:nvSpPr>
          <p:cNvPr id="34822" name="Footer Placeholder 1">
            <a:extLst>
              <a:ext uri="{FF2B5EF4-FFF2-40B4-BE49-F238E27FC236}">
                <a16:creationId xmlns:a16="http://schemas.microsoft.com/office/drawing/2014/main" id="{3D48D386-416F-4441-9428-71CE0D676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Kin Ma, Wanxiao Sun: GVSU Geography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9A99F536-10F9-4A48-B37C-E8734288F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0813" y="25574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67" name="Rectangle 6">
            <a:extLst>
              <a:ext uri="{FF2B5EF4-FFF2-40B4-BE49-F238E27FC236}">
                <a16:creationId xmlns:a16="http://schemas.microsoft.com/office/drawing/2014/main" id="{51ACAEDD-236B-40C5-9CC1-97CC60177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Reflected energy</a:t>
            </a:r>
            <a:endParaRPr lang="en-US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6868" name="Object 7" descr="White marble">
            <a:extLst>
              <a:ext uri="{FF2B5EF4-FFF2-40B4-BE49-F238E27FC236}">
                <a16:creationId xmlns:a16="http://schemas.microsoft.com/office/drawing/2014/main" id="{6AC536AB-CEE2-4619-A3AC-7C19489E5B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144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4487863" imgH="3116263" progId="MS_ClipArt_Gallery.2">
                  <p:embed/>
                </p:oleObj>
              </mc:Choice>
              <mc:Fallback>
                <p:oleObj name="Clip" r:id="rId3" imgW="4487863" imgH="3116263" progId="MS_ClipArt_Gallery.2">
                  <p:embed/>
                  <p:pic>
                    <p:nvPicPr>
                      <p:cNvPr id="0" name="Object 7" descr="White marble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636588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89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9" name="Text Box 11">
            <a:extLst>
              <a:ext uri="{FF2B5EF4-FFF2-40B4-BE49-F238E27FC236}">
                <a16:creationId xmlns:a16="http://schemas.microsoft.com/office/drawing/2014/main" id="{7869BEA7-F199-4BCC-A50B-4B5BB74CBA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066800"/>
            <a:ext cx="8763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Remote sensing systems depend on reflected energy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spectral reflectance or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reflectance or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spectral signature </a:t>
            </a:r>
            <a:r>
              <a:rPr lang="en-US" alt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400" b="1" i="1" dirty="0"/>
              <a:t>	</a:t>
            </a:r>
            <a:endParaRPr lang="en-US" altLang="en-US" sz="2400" dirty="0"/>
          </a:p>
        </p:txBody>
      </p:sp>
      <p:graphicFrame>
        <p:nvGraphicFramePr>
          <p:cNvPr id="36870" name="Object 13">
            <a:extLst>
              <a:ext uri="{FF2B5EF4-FFF2-40B4-BE49-F238E27FC236}">
                <a16:creationId xmlns:a16="http://schemas.microsoft.com/office/drawing/2014/main" id="{EF8160A0-30C9-48FA-AEF9-86FBFAA842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3200400"/>
          <a:ext cx="3163888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726" imgH="228501" progId="Equation.3">
                  <p:embed/>
                </p:oleObj>
              </mc:Choice>
              <mc:Fallback>
                <p:oleObj name="Equation" r:id="rId6" imgW="1091726" imgH="228501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200400"/>
                        <a:ext cx="3163888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1" name="Text Box 14">
            <a:extLst>
              <a:ext uri="{FF2B5EF4-FFF2-40B4-BE49-F238E27FC236}">
                <a16:creationId xmlns:a16="http://schemas.microsoft.com/office/drawing/2014/main" id="{F5A9AC6D-D24A-4DEF-99CE-B8DEC9615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191000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dirty="0"/>
              <a:t>Where </a:t>
            </a:r>
          </a:p>
        </p:txBody>
      </p:sp>
      <p:graphicFrame>
        <p:nvGraphicFramePr>
          <p:cNvPr id="36872" name="Object 16">
            <a:extLst>
              <a:ext uri="{FF2B5EF4-FFF2-40B4-BE49-F238E27FC236}">
                <a16:creationId xmlns:a16="http://schemas.microsoft.com/office/drawing/2014/main" id="{D81E309F-51D7-42A7-AF8C-5CD79D89FA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4267200"/>
          <a:ext cx="381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3890" imgH="228501" progId="Equation.3">
                  <p:embed/>
                </p:oleObj>
              </mc:Choice>
              <mc:Fallback>
                <p:oleObj name="Equation" r:id="rId8" imgW="253890" imgH="228501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267200"/>
                        <a:ext cx="381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3" name="Text Box 17">
            <a:extLst>
              <a:ext uri="{FF2B5EF4-FFF2-40B4-BE49-F238E27FC236}">
                <a16:creationId xmlns:a16="http://schemas.microsoft.com/office/drawing/2014/main" id="{090FAD58-BD86-4BDD-B883-1148F49A0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191000"/>
            <a:ext cx="7239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/>
              <a:t>=the </a:t>
            </a:r>
            <a:r>
              <a:rPr lang="en-US" altLang="en-US" sz="2000" b="1"/>
              <a:t>total</a:t>
            </a:r>
            <a:r>
              <a:rPr lang="en-US" altLang="en-US" sz="2000"/>
              <a:t> amount radiant flux at specific wavelength incident to the   Earth’s surface</a:t>
            </a:r>
          </a:p>
        </p:txBody>
      </p:sp>
      <p:graphicFrame>
        <p:nvGraphicFramePr>
          <p:cNvPr id="36874" name="Object 18">
            <a:extLst>
              <a:ext uri="{FF2B5EF4-FFF2-40B4-BE49-F238E27FC236}">
                <a16:creationId xmlns:a16="http://schemas.microsoft.com/office/drawing/2014/main" id="{CC95E252-2451-4E36-9CC0-DC78975720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4953000"/>
          <a:ext cx="25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334" imgH="228501" progId="Equation.3">
                  <p:embed/>
                </p:oleObj>
              </mc:Choice>
              <mc:Fallback>
                <p:oleObj name="Equation" r:id="rId10" imgW="152334" imgH="228501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953000"/>
                        <a:ext cx="25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5" name="Object 20">
            <a:extLst>
              <a:ext uri="{FF2B5EF4-FFF2-40B4-BE49-F238E27FC236}">
                <a16:creationId xmlns:a16="http://schemas.microsoft.com/office/drawing/2014/main" id="{7B2A2BF2-99D3-4AE2-AE7F-E38D1F67A3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35075" y="5410200"/>
          <a:ext cx="236538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7646" imgH="228402" progId="Equation.3">
                  <p:embed/>
                </p:oleObj>
              </mc:Choice>
              <mc:Fallback>
                <p:oleObj name="Equation" r:id="rId12" imgW="177646" imgH="228402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5075" y="5410200"/>
                        <a:ext cx="236538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6" name="Object 21">
            <a:extLst>
              <a:ext uri="{FF2B5EF4-FFF2-40B4-BE49-F238E27FC236}">
                <a16:creationId xmlns:a16="http://schemas.microsoft.com/office/drawing/2014/main" id="{711D6D2D-1F14-4B42-BB98-BC0964E8AE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5791200"/>
          <a:ext cx="26987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112" imgH="228501" progId="Equation.3">
                  <p:embed/>
                </p:oleObj>
              </mc:Choice>
              <mc:Fallback>
                <p:oleObj name="Equation" r:id="rId14" imgW="203112" imgH="228501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791200"/>
                        <a:ext cx="269875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7" name="Text Box 22">
            <a:extLst>
              <a:ext uri="{FF2B5EF4-FFF2-40B4-BE49-F238E27FC236}">
                <a16:creationId xmlns:a16="http://schemas.microsoft.com/office/drawing/2014/main" id="{52A7C8A1-D614-4B82-90AC-C9C03B69FF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876800"/>
            <a:ext cx="57912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/>
              <a:t>= the reflected energy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/>
              <a:t>= the transmitted energy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/>
              <a:t>= the absorbed energy</a:t>
            </a:r>
          </a:p>
        </p:txBody>
      </p:sp>
      <p:sp>
        <p:nvSpPr>
          <p:cNvPr id="36878" name="Slide Number Placeholder 15">
            <a:extLst>
              <a:ext uri="{FF2B5EF4-FFF2-40B4-BE49-F238E27FC236}">
                <a16:creationId xmlns:a16="http://schemas.microsoft.com/office/drawing/2014/main" id="{0E0FE63D-2770-439A-83A3-A9A6B9309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7C60D52-9860-4E6D-B65B-E5D98C41A00D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/>
          </a:p>
        </p:txBody>
      </p:sp>
      <p:sp>
        <p:nvSpPr>
          <p:cNvPr id="36879" name="Footer Placeholder 1">
            <a:extLst>
              <a:ext uri="{FF2B5EF4-FFF2-40B4-BE49-F238E27FC236}">
                <a16:creationId xmlns:a16="http://schemas.microsoft.com/office/drawing/2014/main" id="{2FF43BB3-6DBD-48DD-83F7-4AD47BF70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Kin Ma, Wanxiao Sun: GVSU Geography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EE23EA5E-915D-402E-A5CA-E5B7B2F22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0813" y="25574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8915" name="Rectangle 8">
            <a:extLst>
              <a:ext uri="{FF2B5EF4-FFF2-40B4-BE49-F238E27FC236}">
                <a16:creationId xmlns:a16="http://schemas.microsoft.com/office/drawing/2014/main" id="{D7A42505-DE47-4E0D-92E1-303A22B88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" y="2993102"/>
            <a:ext cx="8610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Specular (mirror-like): angle of incidence = angle of reflection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Example?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Lambertian (diffuse): reflects energy uniformly in all directions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What is an example in the natural world?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Regular case: most bodies behavior  between the ideal specular and diffuse reflector</a:t>
            </a:r>
          </a:p>
        </p:txBody>
      </p:sp>
      <p:graphicFrame>
        <p:nvGraphicFramePr>
          <p:cNvPr id="38916" name="Object 9">
            <a:extLst>
              <a:ext uri="{FF2B5EF4-FFF2-40B4-BE49-F238E27FC236}">
                <a16:creationId xmlns:a16="http://schemas.microsoft.com/office/drawing/2014/main" id="{55A1766D-DCB7-4FA1-A379-6E935969F3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685800"/>
          <a:ext cx="7391400" cy="190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Photo" r:id="rId3" imgW="5552381" imgH="1428949" progId="MSPhotoEd.3">
                  <p:embed/>
                </p:oleObj>
              </mc:Choice>
              <mc:Fallback>
                <p:oleObj name="Photo Editor Photo" r:id="rId3" imgW="5552381" imgH="1428949" progId="MSPhotoEd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685800"/>
                        <a:ext cx="7391400" cy="190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7" name="Rectangle 11">
            <a:extLst>
              <a:ext uri="{FF2B5EF4-FFF2-40B4-BE49-F238E27FC236}">
                <a16:creationId xmlns:a16="http://schemas.microsoft.com/office/drawing/2014/main" id="{C32EC162-B7C0-404C-A31C-8FC650013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</a:rPr>
              <a:t>Types of reflections</a:t>
            </a:r>
            <a:endParaRPr lang="en-US" altLang="en-US">
              <a:solidFill>
                <a:schemeClr val="bg1"/>
              </a:solidFill>
            </a:endParaRPr>
          </a:p>
        </p:txBody>
      </p:sp>
      <p:graphicFrame>
        <p:nvGraphicFramePr>
          <p:cNvPr id="38918" name="Object 12" descr="White marble">
            <a:extLst>
              <a:ext uri="{FF2B5EF4-FFF2-40B4-BE49-F238E27FC236}">
                <a16:creationId xmlns:a16="http://schemas.microsoft.com/office/drawing/2014/main" id="{83231A59-5694-44A9-8CF4-551191B0C4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144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5" imgW="4487863" imgH="3116263" progId="MS_ClipArt_Gallery.2">
                  <p:embed/>
                </p:oleObj>
              </mc:Choice>
              <mc:Fallback>
                <p:oleObj name="Clip" r:id="rId5" imgW="4487863" imgH="3116263" progId="MS_ClipArt_Gallery.2">
                  <p:embed/>
                  <p:pic>
                    <p:nvPicPr>
                      <p:cNvPr id="0" name="Object 12" descr="White marble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636588"/>
                      </a:xfrm>
                      <a:prstGeom prst="rect">
                        <a:avLst/>
                      </a:prstGeom>
                      <a:blipFill dpi="0" rotWithShape="0">
                        <a:blip r:embed="rId7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89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9" name="Slide Number Placeholder 8">
            <a:extLst>
              <a:ext uri="{FF2B5EF4-FFF2-40B4-BE49-F238E27FC236}">
                <a16:creationId xmlns:a16="http://schemas.microsoft.com/office/drawing/2014/main" id="{4A805697-93B7-4341-8B55-A265610DC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FFC2D57-D809-4F57-8519-661FA3C1E1B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38920" name="Footer Placeholder 1">
            <a:extLst>
              <a:ext uri="{FF2B5EF4-FFF2-40B4-BE49-F238E27FC236}">
                <a16:creationId xmlns:a16="http://schemas.microsoft.com/office/drawing/2014/main" id="{0B633B43-A5C3-43E0-BE12-E04AB3CDB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Kin Ma, Wanxiao Sun: GVSU Geography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46CE6D93-AB48-4F69-A923-4C10B2F29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33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2A04553B-1148-402A-8DB6-84D69DE3C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762000"/>
            <a:ext cx="647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Energy recorded by remote sensors</a:t>
            </a:r>
            <a:endParaRPr lang="en-US" altLang="en-US" sz="2800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8" name="Rectangle 6">
            <a:extLst>
              <a:ext uri="{FF2B5EF4-FFF2-40B4-BE49-F238E27FC236}">
                <a16:creationId xmlns:a16="http://schemas.microsoft.com/office/drawing/2014/main" id="{DCF555EF-47E0-45E4-A421-AC492288C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to Remote Sensing</a:t>
            </a:r>
          </a:p>
        </p:txBody>
      </p:sp>
      <p:graphicFrame>
        <p:nvGraphicFramePr>
          <p:cNvPr id="6149" name="Object 7" descr="White marble">
            <a:extLst>
              <a:ext uri="{FF2B5EF4-FFF2-40B4-BE49-F238E27FC236}">
                <a16:creationId xmlns:a16="http://schemas.microsoft.com/office/drawing/2014/main" id="{D1605E2B-349B-4A87-A295-0A2EABD331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144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4487863" imgH="3116263" progId="MS_ClipArt_Gallery.2">
                  <p:embed/>
                </p:oleObj>
              </mc:Choice>
              <mc:Fallback>
                <p:oleObj name="Clip" r:id="rId3" imgW="4487863" imgH="3116263" progId="MS_ClipArt_Gallery.2">
                  <p:embed/>
                  <p:pic>
                    <p:nvPicPr>
                      <p:cNvPr id="0" name="Object 7" descr="White marble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636588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89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50" name="Group 72">
            <a:extLst>
              <a:ext uri="{FF2B5EF4-FFF2-40B4-BE49-F238E27FC236}">
                <a16:creationId xmlns:a16="http://schemas.microsoft.com/office/drawing/2014/main" id="{CB06021C-C838-441D-8775-FFCB3686DF0F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1905000"/>
            <a:ext cx="3830638" cy="3810000"/>
            <a:chOff x="816" y="960"/>
            <a:chExt cx="2413" cy="2400"/>
          </a:xfrm>
        </p:grpSpPr>
        <p:sp>
          <p:nvSpPr>
            <p:cNvPr id="6154" name="Line 13">
              <a:extLst>
                <a:ext uri="{FF2B5EF4-FFF2-40B4-BE49-F238E27FC236}">
                  <a16:creationId xmlns:a16="http://schemas.microsoft.com/office/drawing/2014/main" id="{1AA2539E-2EA2-4D98-A89A-40BF92CCAD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3024"/>
              <a:ext cx="13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5" name="Line 14">
              <a:extLst>
                <a:ext uri="{FF2B5EF4-FFF2-40B4-BE49-F238E27FC236}">
                  <a16:creationId xmlns:a16="http://schemas.microsoft.com/office/drawing/2014/main" id="{794A00F5-AACF-4170-B704-167875510C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248" y="1296"/>
              <a:ext cx="432" cy="86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6" name="Line 16">
              <a:extLst>
                <a:ext uri="{FF2B5EF4-FFF2-40B4-BE49-F238E27FC236}">
                  <a16:creationId xmlns:a16="http://schemas.microsoft.com/office/drawing/2014/main" id="{2E8D03E4-226E-4ADB-A26F-75D68AFCCA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76" y="2400"/>
              <a:ext cx="336" cy="62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7" name="Oval 17">
              <a:extLst>
                <a:ext uri="{FF2B5EF4-FFF2-40B4-BE49-F238E27FC236}">
                  <a16:creationId xmlns:a16="http://schemas.microsoft.com/office/drawing/2014/main" id="{C04FEC41-0B8C-4F1A-B6B3-AC32FB970B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1008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6158" name="Line 18">
              <a:extLst>
                <a:ext uri="{FF2B5EF4-FFF2-40B4-BE49-F238E27FC236}">
                  <a16:creationId xmlns:a16="http://schemas.microsoft.com/office/drawing/2014/main" id="{56BEF543-9D7A-47AC-A4B6-52DC4F266E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6" y="283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6159" name="Object 21">
              <a:extLst>
                <a:ext uri="{FF2B5EF4-FFF2-40B4-BE49-F238E27FC236}">
                  <a16:creationId xmlns:a16="http://schemas.microsoft.com/office/drawing/2014/main" id="{8B2D3419-93F9-4439-9134-4707CAB9717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16" y="1104"/>
            <a:ext cx="197" cy="2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90500" imgH="228600" progId="Equation.3">
                    <p:embed/>
                  </p:oleObj>
                </mc:Choice>
                <mc:Fallback>
                  <p:oleObj name="Equation" r:id="rId6" imgW="190500" imgH="228600" progId="Equation.3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6" y="1104"/>
                          <a:ext cx="197" cy="2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60" name="Object 22">
              <a:extLst>
                <a:ext uri="{FF2B5EF4-FFF2-40B4-BE49-F238E27FC236}">
                  <a16:creationId xmlns:a16="http://schemas.microsoft.com/office/drawing/2014/main" id="{F3349DE1-C3B6-4D81-95CF-B0C4E1DEEFA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016" y="3120"/>
            <a:ext cx="202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203112" imgH="241195" progId="Equation.3">
                    <p:embed/>
                  </p:oleObj>
                </mc:Choice>
                <mc:Fallback>
                  <p:oleObj name="Equation" r:id="rId8" imgW="203112" imgH="241195" progId="Equation.3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6" y="3120"/>
                          <a:ext cx="202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61" name="Rectangle 39">
              <a:extLst>
                <a:ext uri="{FF2B5EF4-FFF2-40B4-BE49-F238E27FC236}">
                  <a16:creationId xmlns:a16="http://schemas.microsoft.com/office/drawing/2014/main" id="{D6BE1715-AD06-4A5D-A98A-DF0BDA3B7B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024"/>
              <a:ext cx="9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graphicFrame>
          <p:nvGraphicFramePr>
            <p:cNvPr id="6162" name="Object 44">
              <a:extLst>
                <a:ext uri="{FF2B5EF4-FFF2-40B4-BE49-F238E27FC236}">
                  <a16:creationId xmlns:a16="http://schemas.microsoft.com/office/drawing/2014/main" id="{DDA83286-9D07-41C1-8204-A9CD92EEDBD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024" y="1392"/>
            <a:ext cx="205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77646" imgH="228402" progId="Equation.3">
                    <p:embed/>
                  </p:oleObj>
                </mc:Choice>
                <mc:Fallback>
                  <p:oleObj name="Equation" r:id="rId10" imgW="177646" imgH="228402" progId="Equation.3">
                    <p:embed/>
                    <p:pic>
                      <p:nvPicPr>
                        <p:cNvPr id="0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4" y="1392"/>
                          <a:ext cx="205" cy="2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163" name="Group 51">
              <a:extLst>
                <a:ext uri="{FF2B5EF4-FFF2-40B4-BE49-F238E27FC236}">
                  <a16:creationId xmlns:a16="http://schemas.microsoft.com/office/drawing/2014/main" id="{F49F259A-70AE-49C4-A9C1-8FF18505B516}"/>
                </a:ext>
              </a:extLst>
            </p:cNvPr>
            <p:cNvGrpSpPr>
              <a:grpSpLocks/>
            </p:cNvGrpSpPr>
            <p:nvPr/>
          </p:nvGrpSpPr>
          <p:grpSpPr bwMode="auto">
            <a:xfrm rot="1564389">
              <a:off x="2832" y="1392"/>
              <a:ext cx="144" cy="240"/>
              <a:chOff x="5136" y="1632"/>
              <a:chExt cx="144" cy="240"/>
            </a:xfrm>
          </p:grpSpPr>
          <p:sp>
            <p:nvSpPr>
              <p:cNvPr id="6171" name="Oval 52">
                <a:extLst>
                  <a:ext uri="{FF2B5EF4-FFF2-40B4-BE49-F238E27FC236}">
                    <a16:creationId xmlns:a16="http://schemas.microsoft.com/office/drawing/2014/main" id="{18A39326-04D7-4B7C-AC06-3339E383FE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36" y="1728"/>
                <a:ext cx="144" cy="144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  <p:sp>
            <p:nvSpPr>
              <p:cNvPr id="6172" name="AutoShape 53">
                <a:extLst>
                  <a:ext uri="{FF2B5EF4-FFF2-40B4-BE49-F238E27FC236}">
                    <a16:creationId xmlns:a16="http://schemas.microsoft.com/office/drawing/2014/main" id="{C1C83B82-92A4-4EF4-869C-4DC0296A95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36" y="1632"/>
                <a:ext cx="144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</p:grpSp>
        <p:sp>
          <p:nvSpPr>
            <p:cNvPr id="6164" name="Line 54">
              <a:extLst>
                <a:ext uri="{FF2B5EF4-FFF2-40B4-BE49-F238E27FC236}">
                  <a16:creationId xmlns:a16="http://schemas.microsoft.com/office/drawing/2014/main" id="{21024341-D3A5-4FA1-9183-93F8F059CB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4" y="1680"/>
              <a:ext cx="288" cy="52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5" name="Text Box 66">
              <a:extLst>
                <a:ext uri="{FF2B5EF4-FFF2-40B4-BE49-F238E27FC236}">
                  <a16:creationId xmlns:a16="http://schemas.microsoft.com/office/drawing/2014/main" id="{4D7566F9-F26E-4E83-A5E0-FCD8301E07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960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/>
                <a:t>A</a:t>
              </a:r>
            </a:p>
          </p:txBody>
        </p:sp>
        <p:sp>
          <p:nvSpPr>
            <p:cNvPr id="6166" name="Text Box 67">
              <a:extLst>
                <a:ext uri="{FF2B5EF4-FFF2-40B4-BE49-F238E27FC236}">
                  <a16:creationId xmlns:a16="http://schemas.microsoft.com/office/drawing/2014/main" id="{E426C99F-4150-4303-95DE-AC732F8AD7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211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/>
                <a:t>B</a:t>
              </a:r>
            </a:p>
          </p:txBody>
        </p:sp>
        <p:sp>
          <p:nvSpPr>
            <p:cNvPr id="6167" name="Text Box 68">
              <a:extLst>
                <a:ext uri="{FF2B5EF4-FFF2-40B4-BE49-F238E27FC236}">
                  <a16:creationId xmlns:a16="http://schemas.microsoft.com/office/drawing/2014/main" id="{FB5DFB71-462A-4527-91AC-95F8371A53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2" y="2160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/>
                <a:t>B</a:t>
              </a:r>
            </a:p>
          </p:txBody>
        </p:sp>
        <p:sp>
          <p:nvSpPr>
            <p:cNvPr id="6168" name="Line 69">
              <a:extLst>
                <a:ext uri="{FF2B5EF4-FFF2-40B4-BE49-F238E27FC236}">
                  <a16:creationId xmlns:a16="http://schemas.microsoft.com/office/drawing/2014/main" id="{F6CED854-4AE0-4FFB-B9F8-E320E29FBB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2" y="2448"/>
              <a:ext cx="288" cy="48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Text Box 70">
              <a:extLst>
                <a:ext uri="{FF2B5EF4-FFF2-40B4-BE49-F238E27FC236}">
                  <a16:creationId xmlns:a16="http://schemas.microsoft.com/office/drawing/2014/main" id="{A805688E-2A52-40A9-BE1F-45F97FFAD4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3024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/>
                <a:t>C</a:t>
              </a:r>
            </a:p>
          </p:txBody>
        </p:sp>
        <p:sp>
          <p:nvSpPr>
            <p:cNvPr id="6170" name="Text Box 71">
              <a:extLst>
                <a:ext uri="{FF2B5EF4-FFF2-40B4-BE49-F238E27FC236}">
                  <a16:creationId xmlns:a16="http://schemas.microsoft.com/office/drawing/2014/main" id="{BF10288D-4C9B-4DE6-9259-ECAAEA0862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8" y="139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/>
                <a:t>D</a:t>
              </a:r>
            </a:p>
          </p:txBody>
        </p:sp>
      </p:grpSp>
      <p:sp>
        <p:nvSpPr>
          <p:cNvPr id="6151" name="Text Box 73">
            <a:extLst>
              <a:ext uri="{FF2B5EF4-FFF2-40B4-BE49-F238E27FC236}">
                <a16:creationId xmlns:a16="http://schemas.microsoft.com/office/drawing/2014/main" id="{6894249F-B2B5-47AC-852F-6024B1603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1676400"/>
            <a:ext cx="36576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Bookman Old Style" panose="02050604050505020204" pitchFamily="18" charset="0"/>
              </a:rPr>
              <a:t>A: the energy source or illumination (Electromagnetic radiation)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Bookman Old Style" panose="02050604050505020204" pitchFamily="18" charset="0"/>
              </a:rPr>
              <a:t>B: the Earth’s atmosphere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Bookman Old Style" panose="02050604050505020204" pitchFamily="18" charset="0"/>
              </a:rPr>
              <a:t>C: the Earth’s surface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Bookman Old Style" panose="020506040505050202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Bookman Old Style" panose="02050604050505020204" pitchFamily="18" charset="0"/>
              </a:rPr>
              <a:t>D: the sensor</a:t>
            </a:r>
          </a:p>
        </p:txBody>
      </p:sp>
      <p:sp>
        <p:nvSpPr>
          <p:cNvPr id="6152" name="Slide Number Placeholder 28">
            <a:extLst>
              <a:ext uri="{FF2B5EF4-FFF2-40B4-BE49-F238E27FC236}">
                <a16:creationId xmlns:a16="http://schemas.microsoft.com/office/drawing/2014/main" id="{C92BC6A6-3D26-4A1D-94B1-8F5FCD608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5F0202E-2DAE-467A-967C-B257CDD36B3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6153" name="Footer Placeholder 1">
            <a:extLst>
              <a:ext uri="{FF2B5EF4-FFF2-40B4-BE49-F238E27FC236}">
                <a16:creationId xmlns:a16="http://schemas.microsoft.com/office/drawing/2014/main" id="{28A24479-51CC-4852-9A93-BA0B8E88F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Kin Ma, Wanxiao Sun: GVSU Geography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>
            <a:extLst>
              <a:ext uri="{FF2B5EF4-FFF2-40B4-BE49-F238E27FC236}">
                <a16:creationId xmlns:a16="http://schemas.microsoft.com/office/drawing/2014/main" id="{0D336C93-2173-486E-A83D-B2FA29FDF5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33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195" name="Text Box 3">
            <a:extLst>
              <a:ext uri="{FF2B5EF4-FFF2-40B4-BE49-F238E27FC236}">
                <a16:creationId xmlns:a16="http://schemas.microsoft.com/office/drawing/2014/main" id="{319C23B9-ED4B-4BEA-B8DE-85F8F794D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618" y="1108264"/>
            <a:ext cx="7543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Electromagnetic energy/radiation models</a:t>
            </a:r>
            <a:endParaRPr lang="en-US" altLang="en-US" sz="2800" u="sng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831BC753-ECD7-44DA-A979-3E988DDFF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362200"/>
            <a:ext cx="53340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Wave model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Particle model</a:t>
            </a:r>
          </a:p>
        </p:txBody>
      </p:sp>
      <p:sp>
        <p:nvSpPr>
          <p:cNvPr id="8197" name="Rectangle 6">
            <a:extLst>
              <a:ext uri="{FF2B5EF4-FFF2-40B4-BE49-F238E27FC236}">
                <a16:creationId xmlns:a16="http://schemas.microsoft.com/office/drawing/2014/main" id="{17CA835D-02E8-4867-AE96-C0A1051FD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to Remote Sensing</a:t>
            </a:r>
          </a:p>
        </p:txBody>
      </p:sp>
      <p:graphicFrame>
        <p:nvGraphicFramePr>
          <p:cNvPr id="8198" name="Object 7" descr="White marble">
            <a:extLst>
              <a:ext uri="{FF2B5EF4-FFF2-40B4-BE49-F238E27FC236}">
                <a16:creationId xmlns:a16="http://schemas.microsoft.com/office/drawing/2014/main" id="{32DC7945-E67B-4C9B-A24E-BA4DD891E6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144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4487863" imgH="3116263" progId="MS_ClipArt_Gallery.2">
                  <p:embed/>
                </p:oleObj>
              </mc:Choice>
              <mc:Fallback>
                <p:oleObj name="Clip" r:id="rId3" imgW="4487863" imgH="3116263" progId="MS_ClipArt_Gallery.2">
                  <p:embed/>
                  <p:pic>
                    <p:nvPicPr>
                      <p:cNvPr id="0" name="Object 7" descr="White marble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636588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89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9" name="Slide Number Placeholder 8">
            <a:extLst>
              <a:ext uri="{FF2B5EF4-FFF2-40B4-BE49-F238E27FC236}">
                <a16:creationId xmlns:a16="http://schemas.microsoft.com/office/drawing/2014/main" id="{1729FCE0-8A04-4C7E-84FF-D05BAAA9D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792EAF3-4209-44A2-92EE-D8F0CD13BBC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8200" name="Footer Placeholder 1">
            <a:extLst>
              <a:ext uri="{FF2B5EF4-FFF2-40B4-BE49-F238E27FC236}">
                <a16:creationId xmlns:a16="http://schemas.microsoft.com/office/drawing/2014/main" id="{3781674F-FD7B-498A-AEC9-68270BB48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Kin Ma, Wanxiao Sun: GVSU Geography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>
            <a:extLst>
              <a:ext uri="{FF2B5EF4-FFF2-40B4-BE49-F238E27FC236}">
                <a16:creationId xmlns:a16="http://schemas.microsoft.com/office/drawing/2014/main" id="{6D397AF1-5723-403C-A7F6-BE12CC7DF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33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0243" name="Rectangle 6">
            <a:extLst>
              <a:ext uri="{FF2B5EF4-FFF2-40B4-BE49-F238E27FC236}">
                <a16:creationId xmlns:a16="http://schemas.microsoft.com/office/drawing/2014/main" id="{037020C0-F8DE-4425-87EE-A5269ED1F9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Wave model</a:t>
            </a:r>
            <a:endParaRPr lang="en-US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244" name="Object 7" descr="White marble">
            <a:extLst>
              <a:ext uri="{FF2B5EF4-FFF2-40B4-BE49-F238E27FC236}">
                <a16:creationId xmlns:a16="http://schemas.microsoft.com/office/drawing/2014/main" id="{8F3124A1-0CCC-4A63-86E8-F5F6FC3382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144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4487863" imgH="3116263" progId="MS_ClipArt_Gallery.2">
                  <p:embed/>
                </p:oleObj>
              </mc:Choice>
              <mc:Fallback>
                <p:oleObj name="Clip" r:id="rId3" imgW="4487863" imgH="3116263" progId="MS_ClipArt_Gallery.2">
                  <p:embed/>
                  <p:pic>
                    <p:nvPicPr>
                      <p:cNvPr id="0" name="Object 7" descr="White marble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636588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89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5" name="Picture 11" descr="electromag">
            <a:extLst>
              <a:ext uri="{FF2B5EF4-FFF2-40B4-BE49-F238E27FC236}">
                <a16:creationId xmlns:a16="http://schemas.microsoft.com/office/drawing/2014/main" id="{A00939DC-1812-4102-A4D8-BC1F3B7356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276600"/>
            <a:ext cx="3429000" cy="227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Text Box 12">
            <a:extLst>
              <a:ext uri="{FF2B5EF4-FFF2-40B4-BE49-F238E27FC236}">
                <a16:creationId xmlns:a16="http://schemas.microsoft.com/office/drawing/2014/main" id="{ECC411E9-39F4-4814-BC43-C17619EBCB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371600"/>
            <a:ext cx="73914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Electromagnetic radiation as an electromagnetic wave that travels through space at the speed of light.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electromagnetic wave consists of an electrical field (E) and a magnetic field (M). </a:t>
            </a:r>
          </a:p>
        </p:txBody>
      </p:sp>
      <p:sp>
        <p:nvSpPr>
          <p:cNvPr id="10247" name="Text Box 14">
            <a:extLst>
              <a:ext uri="{FF2B5EF4-FFF2-40B4-BE49-F238E27FC236}">
                <a16:creationId xmlns:a16="http://schemas.microsoft.com/office/drawing/2014/main" id="{B8A19CDC-0C1C-4943-92F0-1298728200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599" y="3505200"/>
            <a:ext cx="3657601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These two fields are orthogonal to one another 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Both fields are perpendicular to the direction of travel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000" dirty="0"/>
          </a:p>
        </p:txBody>
      </p:sp>
      <p:sp>
        <p:nvSpPr>
          <p:cNvPr id="10248" name="Slide Number Placeholder 9">
            <a:extLst>
              <a:ext uri="{FF2B5EF4-FFF2-40B4-BE49-F238E27FC236}">
                <a16:creationId xmlns:a16="http://schemas.microsoft.com/office/drawing/2014/main" id="{718EEEEE-B60F-4857-9D5C-B54A47545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2990D7D-AAE2-4440-A46B-C90CAC58638B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10249" name="Footer Placeholder 1">
            <a:extLst>
              <a:ext uri="{FF2B5EF4-FFF2-40B4-BE49-F238E27FC236}">
                <a16:creationId xmlns:a16="http://schemas.microsoft.com/office/drawing/2014/main" id="{6DEE4626-CAD3-46A7-AB89-38415F00E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Kin Ma, Wanxiao Sun: GVSU Geography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>
            <a:extLst>
              <a:ext uri="{FF2B5EF4-FFF2-40B4-BE49-F238E27FC236}">
                <a16:creationId xmlns:a16="http://schemas.microsoft.com/office/drawing/2014/main" id="{D050C2CE-EF4C-4EE5-91EE-E789561A6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33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1" name="Rectangle 10">
            <a:extLst>
              <a:ext uri="{FF2B5EF4-FFF2-40B4-BE49-F238E27FC236}">
                <a16:creationId xmlns:a16="http://schemas.microsoft.com/office/drawing/2014/main" id="{ABDC6442-56EF-4F9F-8AFD-7D3A3F3F5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" y="813357"/>
            <a:ext cx="8001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Electromagnetic waves obey the basic equation: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</a:t>
            </a: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= c / v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292" name="Rectangle 13">
            <a:extLst>
              <a:ext uri="{FF2B5EF4-FFF2-40B4-BE49-F238E27FC236}">
                <a16:creationId xmlns:a16="http://schemas.microsoft.com/office/drawing/2014/main" id="{DFCF25D2-59D0-4A52-A1F1-12C4740E0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Wave model (continued)</a:t>
            </a:r>
            <a:endParaRPr lang="en-US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293" name="Object 14" descr="White marble">
            <a:extLst>
              <a:ext uri="{FF2B5EF4-FFF2-40B4-BE49-F238E27FC236}">
                <a16:creationId xmlns:a16="http://schemas.microsoft.com/office/drawing/2014/main" id="{0F8478B8-DB61-467F-ACA1-3B295235CD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144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4487863" imgH="3116263" progId="MS_ClipArt_Gallery.2">
                  <p:embed/>
                </p:oleObj>
              </mc:Choice>
              <mc:Fallback>
                <p:oleObj name="Clip" r:id="rId3" imgW="4487863" imgH="3116263" progId="MS_ClipArt_Gallery.2">
                  <p:embed/>
                  <p:pic>
                    <p:nvPicPr>
                      <p:cNvPr id="0" name="Object 14" descr="White marble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636588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89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Text Box 18">
            <a:extLst>
              <a:ext uri="{FF2B5EF4-FFF2-40B4-BE49-F238E27FC236}">
                <a16:creationId xmlns:a16="http://schemas.microsoft.com/office/drawing/2014/main" id="{C05D21DB-5467-499E-8DB8-6F10EBBA4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2180072"/>
            <a:ext cx="464820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where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λ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= wavelength: the distance from one wave peak to the next (µm) </a:t>
            </a:r>
          </a:p>
          <a:p>
            <a:pPr eaLnBrk="1" hangingPunct="1">
              <a:spcBef>
                <a:spcPct val="0"/>
              </a:spcBef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=  speed of light (3 * 10</a:t>
            </a:r>
            <a:r>
              <a:rPr lang="en-US" altLang="en-US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m/sec)</a:t>
            </a:r>
          </a:p>
          <a:p>
            <a:pPr eaLnBrk="1" hangingPunct="1">
              <a:spcBef>
                <a:spcPct val="0"/>
              </a:spcBef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υ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= frequency of waves: the number of  wavelengths that pass a point per unit time (Hz)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/>
          </a:p>
        </p:txBody>
      </p:sp>
      <p:pic>
        <p:nvPicPr>
          <p:cNvPr id="12295" name="Picture 19" descr="wvfreq">
            <a:extLst>
              <a:ext uri="{FF2B5EF4-FFF2-40B4-BE49-F238E27FC236}">
                <a16:creationId xmlns:a16="http://schemas.microsoft.com/office/drawing/2014/main" id="{13AADC21-4E8E-46FA-B616-A347208EF4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7364" y="1905000"/>
            <a:ext cx="4651132" cy="3505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Slide Number Placeholder 9">
            <a:extLst>
              <a:ext uri="{FF2B5EF4-FFF2-40B4-BE49-F238E27FC236}">
                <a16:creationId xmlns:a16="http://schemas.microsoft.com/office/drawing/2014/main" id="{F6242E59-31D3-492D-8C32-4423D608D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8B8C74D-EBE4-4C41-AAB4-E154F0DACFD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12297" name="Footer Placeholder 1">
            <a:extLst>
              <a:ext uri="{FF2B5EF4-FFF2-40B4-BE49-F238E27FC236}">
                <a16:creationId xmlns:a16="http://schemas.microsoft.com/office/drawing/2014/main" id="{18FE02C7-5EF1-4CE5-AD88-D7C73F175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Kin Ma, Wanxiao Sun: GVSU Geography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2">
            <a:extLst>
              <a:ext uri="{FF2B5EF4-FFF2-40B4-BE49-F238E27FC236}">
                <a16:creationId xmlns:a16="http://schemas.microsoft.com/office/drawing/2014/main" id="{95FA1B9E-642F-E45A-5925-F4288365D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Gpy100, Hess_Chap4.ppt</a:t>
            </a:r>
          </a:p>
        </p:txBody>
      </p:sp>
      <p:sp>
        <p:nvSpPr>
          <p:cNvPr id="4099" name="Slide Number Placeholder 3">
            <a:extLst>
              <a:ext uri="{FF2B5EF4-FFF2-40B4-BE49-F238E27FC236}">
                <a16:creationId xmlns:a16="http://schemas.microsoft.com/office/drawing/2014/main" id="{8D3A2383-A369-CD2A-344B-5D252C1C3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FF1B8C-A95B-47FA-AAA4-05627846CF04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4100" name="Picture 2" descr="FG04_04">
            <a:extLst>
              <a:ext uri="{FF2B5EF4-FFF2-40B4-BE49-F238E27FC236}">
                <a16:creationId xmlns:a16="http://schemas.microsoft.com/office/drawing/2014/main" id="{4B3F9644-EF93-C35E-F794-FBF8137DA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71450"/>
            <a:ext cx="8686800" cy="651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3">
            <a:extLst>
              <a:ext uri="{FF2B5EF4-FFF2-40B4-BE49-F238E27FC236}">
                <a16:creationId xmlns:a16="http://schemas.microsoft.com/office/drawing/2014/main" id="{9A3AD840-51AC-1500-B5AA-E11F46E47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28600"/>
            <a:ext cx="550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man Old Style" panose="02050604050505020204" pitchFamily="18" charset="0"/>
                <a:ea typeface="+mn-ea"/>
                <a:cs typeface="+mn-cs"/>
              </a:rPr>
              <a:t>Fig. 4.4--Electromagnetic Spectrum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102" name="AutoShape 4">
            <a:hlinkClick r:id="rId4" action="ppaction://hlinkfile" highlightClick="1"/>
            <a:extLst>
              <a:ext uri="{FF2B5EF4-FFF2-40B4-BE49-F238E27FC236}">
                <a16:creationId xmlns:a16="http://schemas.microsoft.com/office/drawing/2014/main" id="{7012D097-20FD-D7E2-0628-04A044C372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3124200"/>
            <a:ext cx="457200" cy="5334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AF4467-0607-EF66-1E31-F369A9F018FF}"/>
              </a:ext>
            </a:extLst>
          </p:cNvPr>
          <p:cNvSpPr txBox="1"/>
          <p:nvPr/>
        </p:nvSpPr>
        <p:spPr>
          <a:xfrm>
            <a:off x="323503" y="6290846"/>
            <a:ext cx="66799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Source: Hess, D. and McKnight, T. (2014)/ Physical Geography, Chap.4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498FC018-D63A-44E3-AC8C-641F913C23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 sz="2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Electromagnetic spectrum</a:t>
            </a:r>
            <a:r>
              <a:rPr lang="en-US" alt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55BBC780-3AF6-40D7-AB05-31763288F2C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524000"/>
            <a:ext cx="7543800" cy="1295400"/>
          </a:xfrm>
        </p:spPr>
        <p:txBody>
          <a:bodyPr/>
          <a:lstStyle/>
          <a:p>
            <a:pPr marL="463550" indent="-463550"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Electromagnetic Spectrum is a continuous spectrum of all electromagnetic waves arranged according to frequency and wavelength.</a:t>
            </a:r>
          </a:p>
        </p:txBody>
      </p:sp>
      <p:pic>
        <p:nvPicPr>
          <p:cNvPr id="14340" name="Picture 4" descr="Pic1">
            <a:extLst>
              <a:ext uri="{FF2B5EF4-FFF2-40B4-BE49-F238E27FC236}">
                <a16:creationId xmlns:a16="http://schemas.microsoft.com/office/drawing/2014/main" id="{31FEFB05-0610-4570-8C4B-42E52FCFC3B6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33600" y="3276600"/>
            <a:ext cx="4495800" cy="2420938"/>
          </a:xfrm>
          <a:noFill/>
        </p:spPr>
      </p:pic>
      <p:sp>
        <p:nvSpPr>
          <p:cNvPr id="14341" name="AutoShape 5" descr="A simplified sketch shows the nature of a sine wave and the inter-relations of frequency (and wavelength) and relative energy.">
            <a:extLst>
              <a:ext uri="{FF2B5EF4-FFF2-40B4-BE49-F238E27FC236}">
                <a16:creationId xmlns:a16="http://schemas.microsoft.com/office/drawing/2014/main" id="{E9FD41B3-8401-4E51-80BF-E43F1C3CB8B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46038"/>
            <a:ext cx="344805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4342" name="Rectangle 11">
            <a:extLst>
              <a:ext uri="{FF2B5EF4-FFF2-40B4-BE49-F238E27FC236}">
                <a16:creationId xmlns:a16="http://schemas.microsoft.com/office/drawing/2014/main" id="{62323C9E-4805-4C2A-B91D-164DDAC93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to Remote Sensing</a:t>
            </a:r>
          </a:p>
        </p:txBody>
      </p:sp>
      <p:graphicFrame>
        <p:nvGraphicFramePr>
          <p:cNvPr id="14343" name="Object 12" descr="White marble">
            <a:extLst>
              <a:ext uri="{FF2B5EF4-FFF2-40B4-BE49-F238E27FC236}">
                <a16:creationId xmlns:a16="http://schemas.microsoft.com/office/drawing/2014/main" id="{7469E9C9-8F78-4083-9EC8-24BEF62870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144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4487863" imgH="3116263" progId="MS_ClipArt_Gallery.2">
                  <p:embed/>
                </p:oleObj>
              </mc:Choice>
              <mc:Fallback>
                <p:oleObj name="Clip" r:id="rId4" imgW="4487863" imgH="3116263" progId="MS_ClipArt_Gallery.2">
                  <p:embed/>
                  <p:pic>
                    <p:nvPicPr>
                      <p:cNvPr id="0" name="Object 12" descr="White marble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636588"/>
                      </a:xfrm>
                      <a:prstGeom prst="rect">
                        <a:avLst/>
                      </a:prstGeom>
                      <a:blipFill dpi="0" rotWithShape="0">
                        <a:blip r:embed="rId6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89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4" name="Slide Number Placeholder 9">
            <a:extLst>
              <a:ext uri="{FF2B5EF4-FFF2-40B4-BE49-F238E27FC236}">
                <a16:creationId xmlns:a16="http://schemas.microsoft.com/office/drawing/2014/main" id="{655ED8F5-C0A1-4390-86AA-61A4E7FE7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4C8BD1F-37B0-403D-BDF1-BB53258E49DF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14345" name="Footer Placeholder 1">
            <a:extLst>
              <a:ext uri="{FF2B5EF4-FFF2-40B4-BE49-F238E27FC236}">
                <a16:creationId xmlns:a16="http://schemas.microsoft.com/office/drawing/2014/main" id="{B54D14A1-6512-481C-BD11-355D2290B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Kin Ma, Wanxiao Sun: GVSU Geography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>
            <a:extLst>
              <a:ext uri="{FF2B5EF4-FFF2-40B4-BE49-F238E27FC236}">
                <a16:creationId xmlns:a16="http://schemas.microsoft.com/office/drawing/2014/main" id="{28B7490A-7678-4765-88E0-26B2EBD80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334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6387" name="Text Box 3">
            <a:extLst>
              <a:ext uri="{FF2B5EF4-FFF2-40B4-BE49-F238E27FC236}">
                <a16:creationId xmlns:a16="http://schemas.microsoft.com/office/drawing/2014/main" id="{064B7521-8738-4F82-B593-F295D4DFF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685800"/>
            <a:ext cx="5867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u="sng">
                <a:solidFill>
                  <a:srgbClr val="FF0000"/>
                </a:solidFill>
                <a:cs typeface="Times New Roman" panose="02020603050405020304" pitchFamily="18" charset="0"/>
              </a:rPr>
              <a:t>Electromagnetic spectrum categories</a:t>
            </a:r>
            <a:r>
              <a:rPr lang="en-US" altLang="en-US" b="1">
                <a:solidFill>
                  <a:srgbClr val="FF0000"/>
                </a:solidFill>
              </a:rPr>
              <a:t> </a:t>
            </a:r>
          </a:p>
        </p:txBody>
      </p:sp>
      <p:graphicFrame>
        <p:nvGraphicFramePr>
          <p:cNvPr id="16388" name="Object 4">
            <a:extLst>
              <a:ext uri="{FF2B5EF4-FFF2-40B4-BE49-F238E27FC236}">
                <a16:creationId xmlns:a16="http://schemas.microsoft.com/office/drawing/2014/main" id="{4CCF5293-D45F-4630-8844-151B0862BE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" y="2667000"/>
          <a:ext cx="8153400" cy="335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3" imgW="6163535" imgH="2534004" progId="Paint.Picture">
                  <p:embed/>
                </p:oleObj>
              </mc:Choice>
              <mc:Fallback>
                <p:oleObj name="Bitmap Image" r:id="rId3" imgW="6163535" imgH="2534004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67000"/>
                        <a:ext cx="8153400" cy="335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Rectangle 10">
            <a:extLst>
              <a:ext uri="{FF2B5EF4-FFF2-40B4-BE49-F238E27FC236}">
                <a16:creationId xmlns:a16="http://schemas.microsoft.com/office/drawing/2014/main" id="{EF4E4348-B905-41A0-8B23-345DE41A0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bg1"/>
                </a:solidFill>
              </a:rPr>
              <a:t>Introduction to Remote Sensing</a:t>
            </a:r>
          </a:p>
        </p:txBody>
      </p:sp>
      <p:graphicFrame>
        <p:nvGraphicFramePr>
          <p:cNvPr id="16390" name="Object 11" descr="White marble">
            <a:extLst>
              <a:ext uri="{FF2B5EF4-FFF2-40B4-BE49-F238E27FC236}">
                <a16:creationId xmlns:a16="http://schemas.microsoft.com/office/drawing/2014/main" id="{93035E85-0308-4753-9F60-67443611F6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144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5" imgW="4487863" imgH="3116263" progId="MS_ClipArt_Gallery.2">
                  <p:embed/>
                </p:oleObj>
              </mc:Choice>
              <mc:Fallback>
                <p:oleObj name="Clip" r:id="rId5" imgW="4487863" imgH="3116263" progId="MS_ClipArt_Gallery.2">
                  <p:embed/>
                  <p:pic>
                    <p:nvPicPr>
                      <p:cNvPr id="0" name="Object 11" descr="White marble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636588"/>
                      </a:xfrm>
                      <a:prstGeom prst="rect">
                        <a:avLst/>
                      </a:prstGeom>
                      <a:blipFill dpi="0" rotWithShape="0">
                        <a:blip r:embed="rId7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89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1" name="Text Box 15">
            <a:extLst>
              <a:ext uri="{FF2B5EF4-FFF2-40B4-BE49-F238E27FC236}">
                <a16:creationId xmlns:a16="http://schemas.microsoft.com/office/drawing/2014/main" id="{10763C80-850D-43C8-A9EE-3483C88D7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676400"/>
            <a:ext cx="281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6392" name="Text Box 16">
            <a:extLst>
              <a:ext uri="{FF2B5EF4-FFF2-40B4-BE49-F238E27FC236}">
                <a16:creationId xmlns:a16="http://schemas.microsoft.com/office/drawing/2014/main" id="{BF78EA40-8B01-461C-9893-C4A082009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600200"/>
            <a:ext cx="7772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en-US" altLang="en-US" sz="2400"/>
              <a:t>Light is a particular type of electromagnetic radiation that can be seen and sensed by the human eye (0.4 – 0.7 </a:t>
            </a:r>
            <a:r>
              <a:rPr lang="en-US" altLang="en-US" sz="2400">
                <a:cs typeface="Arial" panose="020B0604020202020204" pitchFamily="34" charset="0"/>
              </a:rPr>
              <a:t>µ</a:t>
            </a:r>
            <a:r>
              <a:rPr lang="en-US" altLang="en-US" sz="2400"/>
              <a:t>m).</a:t>
            </a:r>
          </a:p>
        </p:txBody>
      </p:sp>
      <p:sp>
        <p:nvSpPr>
          <p:cNvPr id="16393" name="Slide Number Placeholder 10">
            <a:extLst>
              <a:ext uri="{FF2B5EF4-FFF2-40B4-BE49-F238E27FC236}">
                <a16:creationId xmlns:a16="http://schemas.microsoft.com/office/drawing/2014/main" id="{9D8B3C14-B840-4C7F-9B77-985C04F01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0C096C0-1E81-4A36-B736-D5EA260FBE38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16394" name="Footer Placeholder 1">
            <a:extLst>
              <a:ext uri="{FF2B5EF4-FFF2-40B4-BE49-F238E27FC236}">
                <a16:creationId xmlns:a16="http://schemas.microsoft.com/office/drawing/2014/main" id="{73FF0B8F-87A5-48E2-82A8-FF3CF31C6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Kin Ma, Wanxiao Sun: GVSU Geography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8">
            <a:extLst>
              <a:ext uri="{FF2B5EF4-FFF2-40B4-BE49-F238E27FC236}">
                <a16:creationId xmlns:a16="http://schemas.microsoft.com/office/drawing/2014/main" id="{344843EB-4D0B-4B33-A12C-52D5B16AB2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783015"/>
            <a:ext cx="8458200" cy="560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Suggests that EM radiation is composed of many discrete units called Quanta/Photons.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Energy of 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 quantum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	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where 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1800" i="1" dirty="0" err="1">
                <a:latin typeface="Arial" panose="020B0604020202020204" pitchFamily="34" charset="0"/>
                <a:cs typeface="Arial" panose="020B0604020202020204" pitchFamily="34" charset="0"/>
              </a:rPr>
              <a:t>hυ</a:t>
            </a:r>
            <a:endParaRPr lang="en-US" altLang="en-US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alt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= Energy of quantum in Joules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alt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= Planck’s Constant (6.626 * 10</a:t>
            </a:r>
            <a:r>
              <a:rPr lang="en-US" altLang="en-US" sz="1800" baseline="30000" dirty="0">
                <a:latin typeface="Arial" panose="020B0604020202020204" pitchFamily="34" charset="0"/>
                <a:cs typeface="Arial" panose="020B0604020202020204" pitchFamily="34" charset="0"/>
              </a:rPr>
              <a:t>-34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J/sec)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alt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υ 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= frequency of waves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But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alt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υ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c / λ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  (from </a:t>
            </a:r>
            <a:r>
              <a:rPr lang="en-US" alt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υ λ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Therefore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alt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Q =  </a:t>
            </a:r>
            <a:r>
              <a:rPr lang="en-US" altLang="en-US" sz="1800" i="1" u="sng" dirty="0">
                <a:latin typeface="Arial" panose="020B0604020202020204" pitchFamily="34" charset="0"/>
                <a:cs typeface="Arial" panose="020B0604020202020204" pitchFamily="34" charset="0"/>
              </a:rPr>
              <a:t>h 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</a:t>
            </a:r>
            <a:r>
              <a:rPr lang="en-US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λ</a:t>
            </a:r>
            <a:endParaRPr lang="en-US" altLang="en-US" sz="1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Therefore, longer wavelength 	 lower energy content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Sensors operating at longer wavelengths must view large areas of the Earth to obtain detectable energy signal. </a:t>
            </a:r>
          </a:p>
        </p:txBody>
      </p:sp>
      <p:sp>
        <p:nvSpPr>
          <p:cNvPr id="18435" name="Rectangle 10">
            <a:extLst>
              <a:ext uri="{FF2B5EF4-FFF2-40B4-BE49-F238E27FC236}">
                <a16:creationId xmlns:a16="http://schemas.microsoft.com/office/drawing/2014/main" id="{C93D605C-CE53-485B-9DC6-8A4349058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09600"/>
          </a:xfrm>
          <a:prstGeom prst="rect">
            <a:avLst/>
          </a:prstGeom>
          <a:gradFill rotWithShape="0">
            <a:gsLst>
              <a:gs pos="0">
                <a:srgbClr val="182F76"/>
              </a:gs>
              <a:gs pos="100000">
                <a:srgbClr val="3366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Particle theory (radiation)</a:t>
            </a:r>
            <a:endParaRPr lang="en-US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436" name="Object 11" descr="White marble">
            <a:extLst>
              <a:ext uri="{FF2B5EF4-FFF2-40B4-BE49-F238E27FC236}">
                <a16:creationId xmlns:a16="http://schemas.microsoft.com/office/drawing/2014/main" id="{BB0326A0-B207-4FBD-8E85-C4AC20E662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9144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4487863" imgH="3116263" progId="MS_ClipArt_Gallery.2">
                  <p:embed/>
                </p:oleObj>
              </mc:Choice>
              <mc:Fallback>
                <p:oleObj name="Clip" r:id="rId3" imgW="4487863" imgH="3116263" progId="MS_ClipArt_Gallery.2">
                  <p:embed/>
                  <p:pic>
                    <p:nvPicPr>
                      <p:cNvPr id="0" name="Object 11" descr="White marble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636588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89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7" name="Slide Number Placeholder 6">
            <a:extLst>
              <a:ext uri="{FF2B5EF4-FFF2-40B4-BE49-F238E27FC236}">
                <a16:creationId xmlns:a16="http://schemas.microsoft.com/office/drawing/2014/main" id="{E42CF4DA-0FF7-4905-9614-42016AFA5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22F9076-B66E-4CD2-B85E-2647897CDE57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8438" name="Footer Placeholder 1">
            <a:extLst>
              <a:ext uri="{FF2B5EF4-FFF2-40B4-BE49-F238E27FC236}">
                <a16:creationId xmlns:a16="http://schemas.microsoft.com/office/drawing/2014/main" id="{54FC535F-C7E4-4B26-A04F-7C1A462EA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/>
              <a:t>Kin Ma, Wanxiao Sun: GVSU Geography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2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2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2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2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2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21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21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21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21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21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21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2876</TotalTime>
  <Words>1235</Words>
  <Application>Microsoft Office PowerPoint</Application>
  <PresentationFormat>On-screen Show (4:3)</PresentationFormat>
  <Paragraphs>245</Paragraphs>
  <Slides>19</Slides>
  <Notes>19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Bookman Old Style</vt:lpstr>
      <vt:lpstr>Times</vt:lpstr>
      <vt:lpstr>Times New Roman</vt:lpstr>
      <vt:lpstr>Wingdings</vt:lpstr>
      <vt:lpstr>Default Design</vt:lpstr>
      <vt:lpstr>1_Default Design</vt:lpstr>
      <vt:lpstr>Clip</vt:lpstr>
      <vt:lpstr>Equation</vt:lpstr>
      <vt:lpstr>Bitmap Image</vt:lpstr>
      <vt:lpstr>Photo Editor Photo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Electromagnetic spectrum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UC Berkeley, CAMFER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wsun</dc:creator>
  <cp:lastModifiedBy>Kin Ma</cp:lastModifiedBy>
  <cp:revision>157</cp:revision>
  <cp:lastPrinted>2024-01-22T19:40:40Z</cp:lastPrinted>
  <dcterms:created xsi:type="dcterms:W3CDTF">2001-11-23T22:25:21Z</dcterms:created>
  <dcterms:modified xsi:type="dcterms:W3CDTF">2024-01-22T19:40:48Z</dcterms:modified>
</cp:coreProperties>
</file>