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36" r:id="rId2"/>
    <p:sldId id="372" r:id="rId3"/>
    <p:sldId id="373" r:id="rId4"/>
    <p:sldId id="363" r:id="rId5"/>
    <p:sldId id="381" r:id="rId6"/>
    <p:sldId id="400" r:id="rId7"/>
    <p:sldId id="375" r:id="rId8"/>
    <p:sldId id="380" r:id="rId9"/>
    <p:sldId id="401" r:id="rId10"/>
    <p:sldId id="346" r:id="rId11"/>
    <p:sldId id="382" r:id="rId12"/>
    <p:sldId id="402" r:id="rId13"/>
    <p:sldId id="384" r:id="rId14"/>
    <p:sldId id="394" r:id="rId15"/>
    <p:sldId id="398" r:id="rId16"/>
    <p:sldId id="385" r:id="rId17"/>
    <p:sldId id="386" r:id="rId18"/>
    <p:sldId id="395" r:id="rId19"/>
    <p:sldId id="396" r:id="rId20"/>
    <p:sldId id="403" r:id="rId21"/>
    <p:sldId id="417" r:id="rId22"/>
    <p:sldId id="418" r:id="rId23"/>
    <p:sldId id="404" r:id="rId24"/>
    <p:sldId id="405" r:id="rId25"/>
    <p:sldId id="377" r:id="rId26"/>
    <p:sldId id="408" r:id="rId27"/>
    <p:sldId id="379" r:id="rId28"/>
    <p:sldId id="407" r:id="rId29"/>
    <p:sldId id="411" r:id="rId30"/>
    <p:sldId id="406" r:id="rId31"/>
    <p:sldId id="410" r:id="rId32"/>
    <p:sldId id="421" r:id="rId33"/>
    <p:sldId id="409" r:id="rId34"/>
    <p:sldId id="389" r:id="rId35"/>
    <p:sldId id="415" r:id="rId36"/>
    <p:sldId id="416" r:id="rId37"/>
    <p:sldId id="412" r:id="rId38"/>
    <p:sldId id="413" r:id="rId39"/>
    <p:sldId id="414" r:id="rId40"/>
    <p:sldId id="419" r:id="rId41"/>
  </p:sldIdLst>
  <p:sldSz cx="9144000" cy="6858000" type="screen4x3"/>
  <p:notesSz cx="9283700" cy="6985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FFFF"/>
    <a:srgbClr val="FF0000"/>
    <a:srgbClr val="CC3300"/>
    <a:srgbClr val="00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856" autoAdjust="0"/>
    <p:restoredTop sz="94709" autoAdjust="0"/>
  </p:normalViewPr>
  <p:slideViewPr>
    <p:cSldViewPr>
      <p:cViewPr varScale="1">
        <p:scale>
          <a:sx n="100" d="100"/>
          <a:sy n="100" d="100"/>
        </p:scale>
        <p:origin x="17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-72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BD20EA9-CF67-43FB-91F8-594002AAC6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27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40" rIns="92079" bIns="46040" numCol="1" anchor="t" anchorCtr="0" compatLnSpc="1">
            <a:prstTxWarp prst="textNoShape">
              <a:avLst/>
            </a:prstTxWarp>
          </a:bodyPr>
          <a:lstStyle>
            <a:lvl1pPr defTabSz="92096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2EE2018-B88B-4EA3-96F2-5E3C94223B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227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40" rIns="92079" bIns="46040" numCol="1" anchor="t" anchorCtr="0" compatLnSpc="1">
            <a:prstTxWarp prst="textNoShape">
              <a:avLst/>
            </a:prstTxWarp>
          </a:bodyPr>
          <a:lstStyle>
            <a:lvl1pPr algn="r" defTabSz="92096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127E876-E22C-4424-BA34-AFFFAC6C4FBA}" type="datetime1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463C2B33-9C3A-4EB5-9671-E2AD54573F9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37338"/>
            <a:ext cx="40227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40" rIns="92079" bIns="46040" numCol="1" anchor="b" anchorCtr="0" compatLnSpc="1">
            <a:prstTxWarp prst="textNoShape">
              <a:avLst/>
            </a:prstTxWarp>
          </a:bodyPr>
          <a:lstStyle>
            <a:lvl1pPr defTabSz="92096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Kin Ma, Gpy 370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9702DD4A-8070-44B0-BEC7-0B47A8ED5E9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37338"/>
            <a:ext cx="40227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40" rIns="92079" bIns="46040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/>
            </a:lvl1pPr>
          </a:lstStyle>
          <a:p>
            <a:fld id="{B59BE22A-B512-4416-921E-E787417B56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D9327BA-C1C7-4C42-9117-01800BC187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27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40" rIns="92079" bIns="46040" numCol="1" anchor="t" anchorCtr="0" compatLnSpc="1">
            <a:prstTxWarp prst="textNoShape">
              <a:avLst/>
            </a:prstTxWarp>
          </a:bodyPr>
          <a:lstStyle>
            <a:lvl1pPr defTabSz="92096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AA43462-C92A-41F3-B0A1-B5B9550DFBB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227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40" rIns="92079" bIns="46040" numCol="1" anchor="t" anchorCtr="0" compatLnSpc="1">
            <a:prstTxWarp prst="textNoShape">
              <a:avLst/>
            </a:prstTxWarp>
          </a:bodyPr>
          <a:lstStyle>
            <a:lvl1pPr algn="r" defTabSz="92096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20E054D-7C4C-4C0A-BC36-70735EFC3E22}" type="datetime1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196AA46-F188-8165-6DBA-AD442FDEFBA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5463"/>
            <a:ext cx="3492500" cy="261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1F464A1A-1450-42C9-B4C7-AA49357D45E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250" y="3319463"/>
            <a:ext cx="6807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40" rIns="92079" bIns="460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2D10AD84-FCCD-49B8-84D5-277EBD502B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37338"/>
            <a:ext cx="40227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40" rIns="92079" bIns="46040" numCol="1" anchor="b" anchorCtr="0" compatLnSpc="1">
            <a:prstTxWarp prst="textNoShape">
              <a:avLst/>
            </a:prstTxWarp>
          </a:bodyPr>
          <a:lstStyle>
            <a:lvl1pPr defTabSz="92096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Kin Ma, Gpy 370</a:t>
            </a: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5FE35D33-CA44-4877-B9E4-A504E238F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37338"/>
            <a:ext cx="40227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40" rIns="92079" bIns="46040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/>
            </a:lvl1pPr>
          </a:lstStyle>
          <a:p>
            <a:fld id="{8ECDE797-EB74-4C1D-B5D7-1B5D43E7CA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32B1FA57-2932-2A92-B547-F3F5792D5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3E7177-1D31-4449-B771-728CFDE17D54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13692A1-DAA0-B338-060F-2C648E3FD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98A5F12-0552-D860-A3EB-37EFE5B96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5" name="Date Placeholder 1">
            <a:extLst>
              <a:ext uri="{FF2B5EF4-FFF2-40B4-BE49-F238E27FC236}">
                <a16:creationId xmlns:a16="http://schemas.microsoft.com/office/drawing/2014/main" id="{9B1E0A5C-569F-2786-23F7-90550FE7E7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E55172-DBC5-4501-BFFD-E831AC0F2F6D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5126" name="Footer Placeholder 2">
            <a:extLst>
              <a:ext uri="{FF2B5EF4-FFF2-40B4-BE49-F238E27FC236}">
                <a16:creationId xmlns:a16="http://schemas.microsoft.com/office/drawing/2014/main" id="{B4A2F163-399E-DA42-8CF0-5FB3DE9CBA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F4369DB-C3F7-23A6-4996-B979A3A40A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4D1E965-A685-5997-8222-98419ABED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202DE58-D130-470E-BEA3-BDCFAD587A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828232-A3C1-46A7-AA46-4B9FA4A0AD6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3557" name="Date Placeholder 1">
            <a:extLst>
              <a:ext uri="{FF2B5EF4-FFF2-40B4-BE49-F238E27FC236}">
                <a16:creationId xmlns:a16="http://schemas.microsoft.com/office/drawing/2014/main" id="{93FD4294-0BA3-62E5-B0DD-6BD22440A1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F93EDC-C197-4BF8-A0C8-0375CF384CCC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23558" name="Footer Placeholder 2">
            <a:extLst>
              <a:ext uri="{FF2B5EF4-FFF2-40B4-BE49-F238E27FC236}">
                <a16:creationId xmlns:a16="http://schemas.microsoft.com/office/drawing/2014/main" id="{38470132-C98C-2CC3-A4C7-125D12BDF5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30A1CEFE-320E-B16F-0CFD-96BFE2D4DF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88AE35C-BD4B-B9C5-F0EA-C7C20AD3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4C686A95-D458-D909-C745-78B9040DC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79B86A-BC61-4A46-8778-133AE1DF19A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5605" name="Date Placeholder 1">
            <a:extLst>
              <a:ext uri="{FF2B5EF4-FFF2-40B4-BE49-F238E27FC236}">
                <a16:creationId xmlns:a16="http://schemas.microsoft.com/office/drawing/2014/main" id="{78D66A80-2212-68E7-DF67-AF8EF77870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E55E23C-E0A5-484A-B421-A44AFE82E0DC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25606" name="Footer Placeholder 2">
            <a:extLst>
              <a:ext uri="{FF2B5EF4-FFF2-40B4-BE49-F238E27FC236}">
                <a16:creationId xmlns:a16="http://schemas.microsoft.com/office/drawing/2014/main" id="{D62482A9-0CC6-F289-C4CD-56A58D617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0ECD149D-F911-1F73-56B1-EEBFA25418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BC0AA1C4-0533-90C0-A68C-7064D9D80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4C09A92C-9402-F5E6-A314-8DAE100D0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38C4DC-C8F0-4256-8BFB-14D5C91DE332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7653" name="Date Placeholder 1">
            <a:extLst>
              <a:ext uri="{FF2B5EF4-FFF2-40B4-BE49-F238E27FC236}">
                <a16:creationId xmlns:a16="http://schemas.microsoft.com/office/drawing/2014/main" id="{99250D84-2B1A-0C39-AA93-11827EB88B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7F7A8F-9D00-4FC9-B6E1-D5D9C50D17CD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27654" name="Footer Placeholder 2">
            <a:extLst>
              <a:ext uri="{FF2B5EF4-FFF2-40B4-BE49-F238E27FC236}">
                <a16:creationId xmlns:a16="http://schemas.microsoft.com/office/drawing/2014/main" id="{7658561D-F1E1-0590-BCCC-24A3BF0919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A7B8580-0C40-B273-1EAB-E11CE400D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5E2EC6F2-4C6E-55BD-7F60-C964A7802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CA0D2CC-D50C-EAF7-99E5-F760275CC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BCADC3-596C-4821-96EB-C126583D0E5E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9701" name="Date Placeholder 1">
            <a:extLst>
              <a:ext uri="{FF2B5EF4-FFF2-40B4-BE49-F238E27FC236}">
                <a16:creationId xmlns:a16="http://schemas.microsoft.com/office/drawing/2014/main" id="{4C4F32EA-584A-CFF3-708C-F2A2EF6913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E24845-E10E-4F79-AF46-71220CC13BA5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29702" name="Footer Placeholder 2">
            <a:extLst>
              <a:ext uri="{FF2B5EF4-FFF2-40B4-BE49-F238E27FC236}">
                <a16:creationId xmlns:a16="http://schemas.microsoft.com/office/drawing/2014/main" id="{C28AB877-0F0F-40DC-730E-2055DB563F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36C2AF75-FF64-43F7-79DA-5A8E9FCFB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36234101-DC18-60B1-4D6A-B49F9D7BE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1BF107C-B62C-7FB3-549B-AF86E6ED9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5D10A3-AA8B-44ED-BCA0-36ABCED99759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1749" name="Date Placeholder 1">
            <a:extLst>
              <a:ext uri="{FF2B5EF4-FFF2-40B4-BE49-F238E27FC236}">
                <a16:creationId xmlns:a16="http://schemas.microsoft.com/office/drawing/2014/main" id="{79448A15-3355-8DCA-BF96-7F1BB08E95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DAFD1A-88DF-4C84-89F6-A093AA675866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31750" name="Footer Placeholder 2">
            <a:extLst>
              <a:ext uri="{FF2B5EF4-FFF2-40B4-BE49-F238E27FC236}">
                <a16:creationId xmlns:a16="http://schemas.microsoft.com/office/drawing/2014/main" id="{89FB156C-16DA-715D-B618-301A407A33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41316408-7289-3187-9690-E7C03823E0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20472ED-DFBE-2C59-463D-65C2F8206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D2DBAAD4-3528-EC56-F6A3-AC795E69E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934685-8288-4A5E-88C0-73DDF3BA9AC5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CA6269BC-E7DB-B8CB-EDA5-1D3DF0EDAC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EBEBCE-6419-4C29-94AD-A654810A19F4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33798" name="Footer Placeholder 2">
            <a:extLst>
              <a:ext uri="{FF2B5EF4-FFF2-40B4-BE49-F238E27FC236}">
                <a16:creationId xmlns:a16="http://schemas.microsoft.com/office/drawing/2014/main" id="{7D7D234F-CE27-7BCE-E121-AA317C54A4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6A78DD7A-2F23-0993-A089-63FE6C07D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AFE3CCD7-122A-183D-AFCE-2EED8C684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BCFEECC-9B75-6C94-B650-584EAE2DA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B89CC3-C5FD-4BC8-A4AB-FB7848DBC507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5845" name="Date Placeholder 1">
            <a:extLst>
              <a:ext uri="{FF2B5EF4-FFF2-40B4-BE49-F238E27FC236}">
                <a16:creationId xmlns:a16="http://schemas.microsoft.com/office/drawing/2014/main" id="{7E4FADF4-5098-90CC-0EE9-83E3D01270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67E0DD-D96F-4BAB-8F06-F7073C326342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35846" name="Footer Placeholder 2">
            <a:extLst>
              <a:ext uri="{FF2B5EF4-FFF2-40B4-BE49-F238E27FC236}">
                <a16:creationId xmlns:a16="http://schemas.microsoft.com/office/drawing/2014/main" id="{D6E32F18-AABF-7F58-B96F-15F87CE822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610D8463-68FA-42AB-884D-D9754E021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4565E5F-7E42-CB8E-0810-DED452DAB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44C3DE2-3F6F-ECCD-A50F-01868333C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55AFDD-B2BC-40FA-AA18-97FE3D783CA6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7893" name="Date Placeholder 1">
            <a:extLst>
              <a:ext uri="{FF2B5EF4-FFF2-40B4-BE49-F238E27FC236}">
                <a16:creationId xmlns:a16="http://schemas.microsoft.com/office/drawing/2014/main" id="{9C14489F-368A-8592-080C-181DE21CB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D73F97-65F6-4DFC-ABBE-4E3F76D021F3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37894" name="Footer Placeholder 2">
            <a:extLst>
              <a:ext uri="{FF2B5EF4-FFF2-40B4-BE49-F238E27FC236}">
                <a16:creationId xmlns:a16="http://schemas.microsoft.com/office/drawing/2014/main" id="{0DEF2818-CD5B-D4BF-0049-903A32102E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0A6505BB-4389-DF1D-E427-A8606B791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5CB1F9E9-A53A-2592-E0B0-5C394DA9D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B968A0DC-6A7E-48F4-035E-B3F236937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8AB587-90C9-42C6-90A9-F7DA709C217A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9941" name="Date Placeholder 1">
            <a:extLst>
              <a:ext uri="{FF2B5EF4-FFF2-40B4-BE49-F238E27FC236}">
                <a16:creationId xmlns:a16="http://schemas.microsoft.com/office/drawing/2014/main" id="{54A9C2B8-450A-A1B8-6E20-360B4CBF7A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74919C-5D74-439D-AB62-1766F50FE171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39942" name="Footer Placeholder 2">
            <a:extLst>
              <a:ext uri="{FF2B5EF4-FFF2-40B4-BE49-F238E27FC236}">
                <a16:creationId xmlns:a16="http://schemas.microsoft.com/office/drawing/2014/main" id="{AF85E326-FEA9-A875-C435-AB02AE7DCB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2C70EE23-0420-5065-4647-09408DAF0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3F4E1DB2-01AC-B9E5-27DC-2900514EC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EEAEF724-3183-5C7B-F67F-A73BB25F0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7A2532-DF8C-4E72-BB2A-0B512F9EB06C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1989" name="Date Placeholder 1">
            <a:extLst>
              <a:ext uri="{FF2B5EF4-FFF2-40B4-BE49-F238E27FC236}">
                <a16:creationId xmlns:a16="http://schemas.microsoft.com/office/drawing/2014/main" id="{A238D98F-6E41-DA02-DC94-8C051E01B0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92E094-117F-4815-B352-FEA2B85D429A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41990" name="Footer Placeholder 2">
            <a:extLst>
              <a:ext uri="{FF2B5EF4-FFF2-40B4-BE49-F238E27FC236}">
                <a16:creationId xmlns:a16="http://schemas.microsoft.com/office/drawing/2014/main" id="{14AFCA40-1246-3E93-73B1-54857F3009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27CDF687-837E-5E19-0785-E03EEA735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D9339A-8A13-4A62-B4F1-D8068BC62BA9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902BA43-B4E8-09B5-5F46-27287FCA55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AF5E1D6-D0B0-D364-F83C-B7662BF40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3" name="Date Placeholder 1">
            <a:extLst>
              <a:ext uri="{FF2B5EF4-FFF2-40B4-BE49-F238E27FC236}">
                <a16:creationId xmlns:a16="http://schemas.microsoft.com/office/drawing/2014/main" id="{BF47B3E7-7EBE-CE52-10B3-4484815B25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CDA428-78D9-405E-A74E-D145265AC79E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E36BC40A-3071-7667-6E4A-C637ABE226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7057906-C734-E57D-5582-BF0D2FB1E1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B503F8-2B60-4072-B061-FD0F3F8865B8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C041E55-423B-E50D-939E-C84E54DE95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DF453DC-BC54-E66F-1A6C-60A241D8D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Only Landsat 7 and 5 are still working.</a:t>
            </a:r>
          </a:p>
        </p:txBody>
      </p:sp>
      <p:sp>
        <p:nvSpPr>
          <p:cNvPr id="44037" name="Date Placeholder 1">
            <a:extLst>
              <a:ext uri="{FF2B5EF4-FFF2-40B4-BE49-F238E27FC236}">
                <a16:creationId xmlns:a16="http://schemas.microsoft.com/office/drawing/2014/main" id="{68A0B998-5591-0239-75F7-8725B254A6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FB6469-CA20-4BDE-85C2-4C07057A1DAC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44038" name="Footer Placeholder 2">
            <a:extLst>
              <a:ext uri="{FF2B5EF4-FFF2-40B4-BE49-F238E27FC236}">
                <a16:creationId xmlns:a16="http://schemas.microsoft.com/office/drawing/2014/main" id="{52E1F8B4-15E5-18A8-E468-BF1E92CCFD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1B10824-41E0-7C1E-4CCC-BE1170E0C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D58B1F-14E6-41BB-9655-51AC1F79A1AE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8A491178-2C6F-E3C2-63DF-0CC1402AB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7823ED0-C402-D16C-4B37-A73113395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Only Landsat 8 launched 2/11/2013.</a:t>
            </a:r>
          </a:p>
        </p:txBody>
      </p:sp>
      <p:sp>
        <p:nvSpPr>
          <p:cNvPr id="46085" name="Date Placeholder 1">
            <a:extLst>
              <a:ext uri="{FF2B5EF4-FFF2-40B4-BE49-F238E27FC236}">
                <a16:creationId xmlns:a16="http://schemas.microsoft.com/office/drawing/2014/main" id="{65B189B4-14AE-2263-50A9-23CBA76146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FDEE3E-1D49-4DC0-967A-D08D98083AD3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46086" name="Footer Placeholder 2">
            <a:extLst>
              <a:ext uri="{FF2B5EF4-FFF2-40B4-BE49-F238E27FC236}">
                <a16:creationId xmlns:a16="http://schemas.microsoft.com/office/drawing/2014/main" id="{7B3B068A-CDA6-1C40-3C8D-2363B72340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AE0F3ED-E1E3-EFFF-580D-FB8C366471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63D430-DDFA-44EE-89D3-E5851FC8C1C1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AFD24159-5C11-985E-AF1A-E9772D105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855D2E1-78D3-95AE-7445-915F71E4D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Only Landsat 8 launched 2/11/2013.</a:t>
            </a:r>
          </a:p>
        </p:txBody>
      </p:sp>
      <p:sp>
        <p:nvSpPr>
          <p:cNvPr id="48133" name="Date Placeholder 1">
            <a:extLst>
              <a:ext uri="{FF2B5EF4-FFF2-40B4-BE49-F238E27FC236}">
                <a16:creationId xmlns:a16="http://schemas.microsoft.com/office/drawing/2014/main" id="{60C3FFF8-A242-79D6-B40A-BA009B1D98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C8FFB1-82B2-4034-8F26-7CB3C8E24825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48134" name="Footer Placeholder 2">
            <a:extLst>
              <a:ext uri="{FF2B5EF4-FFF2-40B4-BE49-F238E27FC236}">
                <a16:creationId xmlns:a16="http://schemas.microsoft.com/office/drawing/2014/main" id="{DC2CFF2B-89DA-C6D2-F3DA-13E971333C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33D4430D-8EBF-374D-49AA-5EFAE6F9F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8751BB9C-67BA-1A7E-B9B6-5E5BE102C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3268B387-6181-8E04-9596-8518EE978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09B350-EF0C-4D09-A09F-14A9389CFC29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0181" name="Date Placeholder 1">
            <a:extLst>
              <a:ext uri="{FF2B5EF4-FFF2-40B4-BE49-F238E27FC236}">
                <a16:creationId xmlns:a16="http://schemas.microsoft.com/office/drawing/2014/main" id="{21FEA902-C92F-524F-3BBF-63176D1AD2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72C533-FDF4-45B7-B10F-E63CD99D75B0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50182" name="Footer Placeholder 2">
            <a:extLst>
              <a:ext uri="{FF2B5EF4-FFF2-40B4-BE49-F238E27FC236}">
                <a16:creationId xmlns:a16="http://schemas.microsoft.com/office/drawing/2014/main" id="{383434DA-0141-2116-0235-3EA2215B36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0AD9EB4A-A0A2-08BE-819C-BF84B47C7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A4F5E4FF-B482-8755-18F1-98C347F0C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7D779675-4E3C-C76A-863E-2F86203D26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21ED6D-DCF4-47B5-B6A4-AE257136DBB1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2229" name="Date Placeholder 1">
            <a:extLst>
              <a:ext uri="{FF2B5EF4-FFF2-40B4-BE49-F238E27FC236}">
                <a16:creationId xmlns:a16="http://schemas.microsoft.com/office/drawing/2014/main" id="{AF329E65-1997-8F1E-DBC5-13C06994D5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462E21-F2CC-488C-85E4-21EEAFA58DAA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52230" name="Footer Placeholder 2">
            <a:extLst>
              <a:ext uri="{FF2B5EF4-FFF2-40B4-BE49-F238E27FC236}">
                <a16:creationId xmlns:a16="http://schemas.microsoft.com/office/drawing/2014/main" id="{0F330FF6-C825-65E5-10B9-0A8A576A04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A131886D-72EE-B5AB-BFF2-8767E82F2E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128271-A327-479B-9479-ED8325B16604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C134479-E320-3358-7D57-9561EFE905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FE1AAF2-3E70-6EA4-434F-C99924773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Both resolution improvements, plus the fact that the green and red bands are narrower make it better for vegetation discrimination than MSS; also near IR in TM is narrower and centered in a region that is highly sensitive to plant  vigor. </a:t>
            </a:r>
          </a:p>
          <a:p>
            <a:pPr eaLnBrk="1" hangingPunct="1"/>
            <a:endParaRPr lang="en-US" altLang="en-US"/>
          </a:p>
        </p:txBody>
      </p:sp>
      <p:sp>
        <p:nvSpPr>
          <p:cNvPr id="54277" name="Date Placeholder 1">
            <a:extLst>
              <a:ext uri="{FF2B5EF4-FFF2-40B4-BE49-F238E27FC236}">
                <a16:creationId xmlns:a16="http://schemas.microsoft.com/office/drawing/2014/main" id="{F9F3265E-F2D8-AD37-BEE4-791F3472EB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12D05A-EFFA-4A44-9F3F-EAB67D20FD1B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54278" name="Footer Placeholder 2">
            <a:extLst>
              <a:ext uri="{FF2B5EF4-FFF2-40B4-BE49-F238E27FC236}">
                <a16:creationId xmlns:a16="http://schemas.microsoft.com/office/drawing/2014/main" id="{77CEBA13-299D-C09A-DED8-A98B7C6BC9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A06E3EA3-9410-8FFA-4DA3-4E4A35C20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DC99340A-654F-BA35-8D37-0EBD98713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CC8DB62D-5926-C2BE-EC59-43261A49EF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208B02-F117-4C62-90C1-F04C147A6CE8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6325" name="Date Placeholder 1">
            <a:extLst>
              <a:ext uri="{FF2B5EF4-FFF2-40B4-BE49-F238E27FC236}">
                <a16:creationId xmlns:a16="http://schemas.microsoft.com/office/drawing/2014/main" id="{7123A7D6-0BD3-BF56-0460-EA200184D6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5F18A3-90A6-4105-BCC7-F895FBA9B28C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56326" name="Footer Placeholder 2">
            <a:extLst>
              <a:ext uri="{FF2B5EF4-FFF2-40B4-BE49-F238E27FC236}">
                <a16:creationId xmlns:a16="http://schemas.microsoft.com/office/drawing/2014/main" id="{3C030617-9CF2-61D8-C2F5-F39CE8854F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BCAD1B66-4CCE-0D06-42E0-1AD6AB1FA2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5F082499-B6CA-DF50-0BE0-A7412616F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82A62C91-DFB4-3072-F4B1-310166981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0A8BCD-1578-40A2-9B9E-C8FFEE8C2A97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8373" name="Date Placeholder 1">
            <a:extLst>
              <a:ext uri="{FF2B5EF4-FFF2-40B4-BE49-F238E27FC236}">
                <a16:creationId xmlns:a16="http://schemas.microsoft.com/office/drawing/2014/main" id="{82E727AA-CF16-E2C0-4C7A-57DEA32C1D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FB7566-2F7B-4B7C-88B0-A8042C47086B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58374" name="Footer Placeholder 2">
            <a:extLst>
              <a:ext uri="{FF2B5EF4-FFF2-40B4-BE49-F238E27FC236}">
                <a16:creationId xmlns:a16="http://schemas.microsoft.com/office/drawing/2014/main" id="{9124800B-8C8D-4E9E-5E68-2BAF6E61DC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65921744-4C17-32B5-4FF8-EF42A1880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9AEAC7DC-CAEC-30A2-A84C-0BC026F17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CCB9AA1B-B899-263B-A8AD-EABE0A6D2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D0D200-3CAE-4271-B027-B7E6600F8FAA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60421" name="Date Placeholder 1">
            <a:extLst>
              <a:ext uri="{FF2B5EF4-FFF2-40B4-BE49-F238E27FC236}">
                <a16:creationId xmlns:a16="http://schemas.microsoft.com/office/drawing/2014/main" id="{9460E1F1-66AB-7DF1-1B7E-9D6010EAF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2821F3-7369-4EE8-8907-906A8A351258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60422" name="Footer Placeholder 2">
            <a:extLst>
              <a:ext uri="{FF2B5EF4-FFF2-40B4-BE49-F238E27FC236}">
                <a16:creationId xmlns:a16="http://schemas.microsoft.com/office/drawing/2014/main" id="{7EA0BFC2-0E24-EF85-6021-76E3AE6778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9E7419FB-15B1-5604-E5CD-BF1D8C1C69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BE606A78-D8F3-AEAE-99DF-3254F60F4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5861E332-D998-7CC8-4D39-87BF315A3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934D3F-7359-4589-B682-DBAA8E51380E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2469" name="Date Placeholder 1">
            <a:extLst>
              <a:ext uri="{FF2B5EF4-FFF2-40B4-BE49-F238E27FC236}">
                <a16:creationId xmlns:a16="http://schemas.microsoft.com/office/drawing/2014/main" id="{77215372-666D-BF49-D607-398677D6BB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AB9289-1D99-4E47-867E-9780E36B803F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62470" name="Footer Placeholder 2">
            <a:extLst>
              <a:ext uri="{FF2B5EF4-FFF2-40B4-BE49-F238E27FC236}">
                <a16:creationId xmlns:a16="http://schemas.microsoft.com/office/drawing/2014/main" id="{D50189D7-9DCC-72E4-E8A0-E6FB763D1D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7F45A4D-269C-FCA9-4187-0D664B1995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F9CCDE-240A-4095-A45A-934013F323E5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2C22A8F-737B-36E8-27A9-0BBEFB248E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4E6E5BA-4A63-0CF9-70D6-980ADD0E2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9221" name="Date Placeholder 1">
            <a:extLst>
              <a:ext uri="{FF2B5EF4-FFF2-40B4-BE49-F238E27FC236}">
                <a16:creationId xmlns:a16="http://schemas.microsoft.com/office/drawing/2014/main" id="{595AF442-4E5C-3B34-AEAB-CEA675B4AE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DA6853-40DE-4484-831D-19D53F31ADC5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9222" name="Footer Placeholder 2">
            <a:extLst>
              <a:ext uri="{FF2B5EF4-FFF2-40B4-BE49-F238E27FC236}">
                <a16:creationId xmlns:a16="http://schemas.microsoft.com/office/drawing/2014/main" id="{2F37701B-4EDC-772A-0432-07A8E6240F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9007A475-2E19-2521-9287-965752166D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29ACFAF1-027D-3200-499F-ECA3A68D6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31BE8FA4-1CEC-463C-1663-D8A847A342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88D4A8-F47D-43E5-9928-DD1FCBA3561F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4517" name="Date Placeholder 1">
            <a:extLst>
              <a:ext uri="{FF2B5EF4-FFF2-40B4-BE49-F238E27FC236}">
                <a16:creationId xmlns:a16="http://schemas.microsoft.com/office/drawing/2014/main" id="{E06B0495-199E-7D01-8A48-5FB1E01E38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646EA8-F316-44A1-8B47-F62CFA3C2792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64518" name="Footer Placeholder 2">
            <a:extLst>
              <a:ext uri="{FF2B5EF4-FFF2-40B4-BE49-F238E27FC236}">
                <a16:creationId xmlns:a16="http://schemas.microsoft.com/office/drawing/2014/main" id="{9781EFEB-BBF9-E3B1-CF19-20106D916B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884DC598-0867-EE2E-8274-E6FB4CD666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026ACEF0-099C-36C6-397C-677CCBC1A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1C9B716C-AC3D-A232-A404-387773D19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05BFB6-76F0-43E1-8FB6-26227C41E5E3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6565" name="Date Placeholder 1">
            <a:extLst>
              <a:ext uri="{FF2B5EF4-FFF2-40B4-BE49-F238E27FC236}">
                <a16:creationId xmlns:a16="http://schemas.microsoft.com/office/drawing/2014/main" id="{47743ECA-DE5E-5653-598C-E5E3A89E0D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DF47D8-6364-4423-B661-1BEE130F66F8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66566" name="Footer Placeholder 2">
            <a:extLst>
              <a:ext uri="{FF2B5EF4-FFF2-40B4-BE49-F238E27FC236}">
                <a16:creationId xmlns:a16="http://schemas.microsoft.com/office/drawing/2014/main" id="{25EAD2A9-6A61-9EE8-7458-258571E174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9E7419FB-15B1-5604-E5CD-BF1D8C1C69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BE606A78-D8F3-AEAE-99DF-3254F60F4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5861E332-D998-7CC8-4D39-87BF315A3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934D3F-7359-4589-B682-DBAA8E51380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2469" name="Date Placeholder 1">
            <a:extLst>
              <a:ext uri="{FF2B5EF4-FFF2-40B4-BE49-F238E27FC236}">
                <a16:creationId xmlns:a16="http://schemas.microsoft.com/office/drawing/2014/main" id="{77215372-666D-BF49-D607-398677D6BB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AB9289-1D99-4E47-867E-9780E36B803F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2470" name="Footer Placeholder 2">
            <a:extLst>
              <a:ext uri="{FF2B5EF4-FFF2-40B4-BE49-F238E27FC236}">
                <a16:creationId xmlns:a16="http://schemas.microsoft.com/office/drawing/2014/main" id="{D50189D7-9DCC-72E4-E8A0-E6FB763D1D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Kin Ma, Gpy 370</a:t>
            </a:r>
          </a:p>
        </p:txBody>
      </p:sp>
    </p:spTree>
    <p:extLst>
      <p:ext uri="{BB962C8B-B14F-4D97-AF65-F5344CB8AC3E}">
        <p14:creationId xmlns:p14="http://schemas.microsoft.com/office/powerpoint/2010/main" val="23652209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95E110EC-7DDE-96AA-E53D-9B7C92FF4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7FC90AB9-9C6D-A97E-2AEC-630C01427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750A2693-949A-8DB1-8EAF-469352C10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C9ACEF-6B4C-42AE-8E9C-A48E85C40212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8613" name="Date Placeholder 1">
            <a:extLst>
              <a:ext uri="{FF2B5EF4-FFF2-40B4-BE49-F238E27FC236}">
                <a16:creationId xmlns:a16="http://schemas.microsoft.com/office/drawing/2014/main" id="{2A2E5CC4-9DB1-9CBB-A9CD-4F8EFCF426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0B71B4-9934-4083-9A00-42DCCFFF8071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68614" name="Footer Placeholder 2">
            <a:extLst>
              <a:ext uri="{FF2B5EF4-FFF2-40B4-BE49-F238E27FC236}">
                <a16:creationId xmlns:a16="http://schemas.microsoft.com/office/drawing/2014/main" id="{7ABFB5EF-F5CC-694E-2D2D-65B427E768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EB961FB2-E235-400D-81CF-2A1DD6A93E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BA8F48-1EDB-4FE9-BC53-D497ACBDC2D0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3880F711-D009-C957-3708-69866194F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F9E6410-8957-C2AD-F0C4-7A7A7A3B6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13" tIns="45206" rIns="90413" bIns="45206"/>
          <a:lstStyle/>
          <a:p>
            <a:pPr eaLnBrk="1" hangingPunct="1">
              <a:spcBef>
                <a:spcPct val="0"/>
              </a:spcBef>
            </a:pPr>
            <a:endParaRPr lang="en-US" altLang="en-US" sz="2300"/>
          </a:p>
        </p:txBody>
      </p:sp>
      <p:sp>
        <p:nvSpPr>
          <p:cNvPr id="70661" name="Date Placeholder 1">
            <a:extLst>
              <a:ext uri="{FF2B5EF4-FFF2-40B4-BE49-F238E27FC236}">
                <a16:creationId xmlns:a16="http://schemas.microsoft.com/office/drawing/2014/main" id="{3D3A4F54-F55D-9495-00E5-C5C7BCAB9D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2B1861-2D2D-4FBB-81A1-A8AEFDEE1989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70662" name="Footer Placeholder 2">
            <a:extLst>
              <a:ext uri="{FF2B5EF4-FFF2-40B4-BE49-F238E27FC236}">
                <a16:creationId xmlns:a16="http://schemas.microsoft.com/office/drawing/2014/main" id="{891C3AB6-9708-ABE0-4410-07F42E57C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53360A9B-A10B-417C-2566-21E8B5CE59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193FDC-2007-4F30-A4BB-B8CB1327DE5F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4EB68900-6279-CDE8-7198-5D8A5A6C0E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A93DD5AB-4346-6C23-B8FB-7CA549AA3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9" name="Date Placeholder 1">
            <a:extLst>
              <a:ext uri="{FF2B5EF4-FFF2-40B4-BE49-F238E27FC236}">
                <a16:creationId xmlns:a16="http://schemas.microsoft.com/office/drawing/2014/main" id="{263C9CDC-25EF-C078-A9E3-7867279C04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046B1E-AB6D-4EA9-B46F-F0EFA3FDAFA8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72710" name="Footer Placeholder 2">
            <a:extLst>
              <a:ext uri="{FF2B5EF4-FFF2-40B4-BE49-F238E27FC236}">
                <a16:creationId xmlns:a16="http://schemas.microsoft.com/office/drawing/2014/main" id="{5079A53B-3238-07CD-B029-D7560C4D6C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A95BA93D-EADA-521A-CCE7-8D628A5569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CF6628-6BE3-46B5-9213-3DDDC8408594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4755" name="Rectangle 1026">
            <a:extLst>
              <a:ext uri="{FF2B5EF4-FFF2-40B4-BE49-F238E27FC236}">
                <a16:creationId xmlns:a16="http://schemas.microsoft.com/office/drawing/2014/main" id="{BFD4375E-9395-2434-2925-DBDFC3013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1027">
            <a:extLst>
              <a:ext uri="{FF2B5EF4-FFF2-40B4-BE49-F238E27FC236}">
                <a16:creationId xmlns:a16="http://schemas.microsoft.com/office/drawing/2014/main" id="{1522F349-A03C-1F74-FD7F-215D95C12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7" name="Date Placeholder 1">
            <a:extLst>
              <a:ext uri="{FF2B5EF4-FFF2-40B4-BE49-F238E27FC236}">
                <a16:creationId xmlns:a16="http://schemas.microsoft.com/office/drawing/2014/main" id="{78A7B3D0-5001-8E41-0B5D-64FCDD2F52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39369C-BC1D-4639-8C1C-3F8FB4B8C2C0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74758" name="Footer Placeholder 2">
            <a:extLst>
              <a:ext uri="{FF2B5EF4-FFF2-40B4-BE49-F238E27FC236}">
                <a16:creationId xmlns:a16="http://schemas.microsoft.com/office/drawing/2014/main" id="{B88C4D61-1D52-18E3-4B7E-8F48AC2A9C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5B730B5A-3599-008E-2F0A-F452EB2DAD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7DDEC602-ECC0-8D26-E3BA-27D3B3A4C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CE8B1F60-0B0B-8E50-928A-4199904FC9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75153-84B2-449A-B802-48F89658B4E5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6805" name="Date Placeholder 1">
            <a:extLst>
              <a:ext uri="{FF2B5EF4-FFF2-40B4-BE49-F238E27FC236}">
                <a16:creationId xmlns:a16="http://schemas.microsoft.com/office/drawing/2014/main" id="{B13B7B77-40E0-8373-AF0A-AEBCD8782E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AEC397-51E9-4EA3-9BD3-FF9E50C5E542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76806" name="Footer Placeholder 2">
            <a:extLst>
              <a:ext uri="{FF2B5EF4-FFF2-40B4-BE49-F238E27FC236}">
                <a16:creationId xmlns:a16="http://schemas.microsoft.com/office/drawing/2014/main" id="{A8D6BF5D-B883-3487-F421-A6040494EF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E91837AA-50FD-1834-24AC-5D58C34BF5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D324F8D8-0A76-85B1-F8A7-C590EB0F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5CAA6F1E-D19E-4813-99B8-03CA751E2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A7D28A-DF15-41A6-9E05-33EAB66AD783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8853" name="Date Placeholder 1">
            <a:extLst>
              <a:ext uri="{FF2B5EF4-FFF2-40B4-BE49-F238E27FC236}">
                <a16:creationId xmlns:a16="http://schemas.microsoft.com/office/drawing/2014/main" id="{E6604F57-81EE-6718-6856-47BB766AF3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745261-4237-4E34-9814-E26D94B716C8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78854" name="Footer Placeholder 2">
            <a:extLst>
              <a:ext uri="{FF2B5EF4-FFF2-40B4-BE49-F238E27FC236}">
                <a16:creationId xmlns:a16="http://schemas.microsoft.com/office/drawing/2014/main" id="{B0301591-CAD3-8068-02FB-D63C5ED1CD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14EB49AE-36C1-2447-05DA-9F1858CDE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6A4D5E0A-2ECA-FA06-C77A-07B0E7406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444BBBC2-DAAF-910D-44C7-1684EE949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76E0DC-AC9A-49D2-A1E3-2647E262FAFA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80901" name="Date Placeholder 1">
            <a:extLst>
              <a:ext uri="{FF2B5EF4-FFF2-40B4-BE49-F238E27FC236}">
                <a16:creationId xmlns:a16="http://schemas.microsoft.com/office/drawing/2014/main" id="{8D2077A8-0E58-A818-9064-F37370E115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EB504D-0481-4E1D-8ECE-70CE35F35825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80902" name="Footer Placeholder 2">
            <a:extLst>
              <a:ext uri="{FF2B5EF4-FFF2-40B4-BE49-F238E27FC236}">
                <a16:creationId xmlns:a16="http://schemas.microsoft.com/office/drawing/2014/main" id="{83EDF195-D0FF-2CBA-8B26-572F555941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8BEA580E-4500-DB4B-9535-443420A2A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B8D0FD9-6736-850B-4AB2-34469467F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840EE59-E0BE-D05E-EDB4-510450758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525517-905D-4D03-B5A9-9038DB371DCF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9" name="Date Placeholder 1">
            <a:extLst>
              <a:ext uri="{FF2B5EF4-FFF2-40B4-BE49-F238E27FC236}">
                <a16:creationId xmlns:a16="http://schemas.microsoft.com/office/drawing/2014/main" id="{69A35AD0-5D28-61F2-E28A-A428D32847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DE6E0A-AC0F-4424-A94F-554F639B93A2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11270" name="Footer Placeholder 2">
            <a:extLst>
              <a:ext uri="{FF2B5EF4-FFF2-40B4-BE49-F238E27FC236}">
                <a16:creationId xmlns:a16="http://schemas.microsoft.com/office/drawing/2014/main" id="{F4920A62-7F78-12CE-CA87-384BEA6641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81FE1C2A-B34F-44C0-8776-5E52FE94B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183CE79F-BA7F-BF3F-8665-52C26BC96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757413B9-C90A-A463-22FF-CBC2A262B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17CB8F-4A0D-455B-8A9C-AE30E9B49655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82949" name="Date Placeholder 1">
            <a:extLst>
              <a:ext uri="{FF2B5EF4-FFF2-40B4-BE49-F238E27FC236}">
                <a16:creationId xmlns:a16="http://schemas.microsoft.com/office/drawing/2014/main" id="{58A7F4F7-984D-50C5-E958-F0EE914181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995645-D474-4963-BE7A-EABDFAF229DB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82950" name="Footer Placeholder 2">
            <a:extLst>
              <a:ext uri="{FF2B5EF4-FFF2-40B4-BE49-F238E27FC236}">
                <a16:creationId xmlns:a16="http://schemas.microsoft.com/office/drawing/2014/main" id="{67659C35-2B03-ABD5-A664-37750760ED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182EB45-3D6C-EF91-450E-E950338D43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8B4722-9DF5-4A4F-9BDE-D3243B6D874D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14A4CF5-92E7-82BD-A1C5-5743AF24B5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135DBC1-F8DE-30F4-65FC-F4AF2B50B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7" name="Date Placeholder 1">
            <a:extLst>
              <a:ext uri="{FF2B5EF4-FFF2-40B4-BE49-F238E27FC236}">
                <a16:creationId xmlns:a16="http://schemas.microsoft.com/office/drawing/2014/main" id="{0431E637-8CD8-B1D9-FC7D-3AFD86A596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F93B1D-3197-4AAD-A620-32B5834C5814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13318" name="Footer Placeholder 2">
            <a:extLst>
              <a:ext uri="{FF2B5EF4-FFF2-40B4-BE49-F238E27FC236}">
                <a16:creationId xmlns:a16="http://schemas.microsoft.com/office/drawing/2014/main" id="{932C960E-E6C0-2DA0-E329-E7B6D74982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6FEA542-36AC-6917-08DD-DAE0A21DD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73CA3D-4AED-45C2-9B11-E17251EB071F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687C920-404C-4C6F-9983-555E1A1F2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FE7DDD2-6A76-1016-4002-630AF7F25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5" name="Date Placeholder 1">
            <a:extLst>
              <a:ext uri="{FF2B5EF4-FFF2-40B4-BE49-F238E27FC236}">
                <a16:creationId xmlns:a16="http://schemas.microsoft.com/office/drawing/2014/main" id="{9B3C243D-7C88-7683-C686-0BBB8F7911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FFE2E3-174D-4040-8579-2C5643276566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15366" name="Footer Placeholder 2">
            <a:extLst>
              <a:ext uri="{FF2B5EF4-FFF2-40B4-BE49-F238E27FC236}">
                <a16:creationId xmlns:a16="http://schemas.microsoft.com/office/drawing/2014/main" id="{99DCAE46-47D8-1631-C928-A3959143BE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FF943B1E-C744-B1B4-BB66-7C0973268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0E9469-528E-7CB8-6044-4B5C6F450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5205AB2B-7486-8604-FA40-5FF71613E6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670A24-7CE5-4B33-B4A0-B85D7C9E54D0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413" name="Date Placeholder 1">
            <a:extLst>
              <a:ext uri="{FF2B5EF4-FFF2-40B4-BE49-F238E27FC236}">
                <a16:creationId xmlns:a16="http://schemas.microsoft.com/office/drawing/2014/main" id="{2D969D54-BA61-BD0D-A212-8900C2D961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EFD21C-6EC0-45BF-BCF5-92C21B5E3999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17414" name="Footer Placeholder 2">
            <a:extLst>
              <a:ext uri="{FF2B5EF4-FFF2-40B4-BE49-F238E27FC236}">
                <a16:creationId xmlns:a16="http://schemas.microsoft.com/office/drawing/2014/main" id="{11159704-77DC-904C-A497-EE199A8E3E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D82EAED3-565B-9ADB-F67D-1AD0718C47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7D98CB-30CF-45F1-B6A0-1B1A07655DF0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59F0646-2D1E-62E3-8D68-F0749DBEB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9333C12-8DAC-1488-5F20-E3305724F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The sensor images a complete line of the ground scene in one look.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 line (a swath) on the earth surface is recorded within one snapshot. </a:t>
            </a:r>
          </a:p>
        </p:txBody>
      </p:sp>
      <p:sp>
        <p:nvSpPr>
          <p:cNvPr id="19461" name="Date Placeholder 1">
            <a:extLst>
              <a:ext uri="{FF2B5EF4-FFF2-40B4-BE49-F238E27FC236}">
                <a16:creationId xmlns:a16="http://schemas.microsoft.com/office/drawing/2014/main" id="{BDF4B1B4-9E94-6CDD-A60E-D58411E06C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07B2C3-7177-4460-8A2F-20CD1079E380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19462" name="Footer Placeholder 2">
            <a:extLst>
              <a:ext uri="{FF2B5EF4-FFF2-40B4-BE49-F238E27FC236}">
                <a16:creationId xmlns:a16="http://schemas.microsoft.com/office/drawing/2014/main" id="{CF0F2690-89B9-829E-B222-A8AF52CA23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A6EC994B-B55A-AAFA-199C-81F728BADB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609DFB-FF68-49A2-AF4E-9AC318B3A3ED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78FB5A0-3909-7F57-80D1-7C72A7676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F25BE0B-5A06-2AB7-DD26-8EADBECAB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The sensor images a complete line of the ground scene in one look.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 line (a swath) on the earth surface is recorded within one snapshot. </a:t>
            </a:r>
          </a:p>
        </p:txBody>
      </p:sp>
      <p:sp>
        <p:nvSpPr>
          <p:cNvPr id="21509" name="Date Placeholder 1">
            <a:extLst>
              <a:ext uri="{FF2B5EF4-FFF2-40B4-BE49-F238E27FC236}">
                <a16:creationId xmlns:a16="http://schemas.microsoft.com/office/drawing/2014/main" id="{1AA0B556-EBBF-F830-AD1F-D418A570C6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49ABAC-57A4-43F8-8A82-0E80E84E13C9}" type="datetime1">
              <a:rPr lang="en-US" altLang="en-US" smtClean="0"/>
              <a:pPr>
                <a:spcBef>
                  <a:spcPct val="0"/>
                </a:spcBef>
              </a:pPr>
              <a:t>2/12/2024</a:t>
            </a:fld>
            <a:endParaRPr lang="en-US" altLang="en-US"/>
          </a:p>
        </p:txBody>
      </p:sp>
      <p:sp>
        <p:nvSpPr>
          <p:cNvPr id="21510" name="Footer Placeholder 2">
            <a:extLst>
              <a:ext uri="{FF2B5EF4-FFF2-40B4-BE49-F238E27FC236}">
                <a16:creationId xmlns:a16="http://schemas.microsoft.com/office/drawing/2014/main" id="{4A584A93-57B5-BE7C-2B3F-FAE0A2192C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416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438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27013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27013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Kin Ma, Gpy 370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294876-C9B8-5E50-41FD-84E38CB54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7F1FB5-8F91-A491-1CED-1694139AEA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F10438-D50F-79D0-CDC7-BBECBDB7B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AC6CE-98CC-4D61-8967-7FA4AF893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34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049A9-05B1-F7F5-029C-3C23D4D0A2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FF7003-6148-D077-6073-D31FEEA33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2BA77-ECB7-7D5E-8F3E-F5ED60BAEA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63484-9B89-4AE3-9403-46E02D696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53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59923D-EE78-988A-EF64-CF347F69D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9954AA-330B-E696-5418-3540DBB46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02A34C-FAD4-24F1-F441-33B40C687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187E-A24A-4FAD-B5AF-3890D41541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37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E7215F-B94F-BF0E-FF87-D76F41EB2C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4157FD-7AD1-9078-4757-8B697966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A527E1-3501-0A81-D057-0F6C60072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C690C-3922-4734-A92B-70C02197D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52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C11C42-420B-AA99-7761-5BFB00279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B14FFA-62F1-D25F-C494-C29C8AFF2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6CEB6-2D18-83CA-9F81-6F1946D669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A6BD3-EC04-4009-8B43-FFE03D8549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4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FB04F8-E12E-22E8-0EC9-55F3F9DB2A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FC1B0-6BB6-76DF-DD3D-027668369E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32E545-06B6-B682-A300-01982782A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BEED9-A9AB-4252-9AEE-3D5231A02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9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4267A2-6A37-109A-809E-6AD954BDF9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D80187-3B3B-E048-0945-765180607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CAF36D-65B0-CD13-0071-060DDFF5D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2080B-36C4-4BAE-8047-456D0BD0B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25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330063-0DA0-6226-6775-DAA3BD1AC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4FD803-8E2B-991C-EC1A-08EBEF918E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AED910-9378-E98A-8B88-FDAB2C916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051E9-0BD3-48D6-9E39-E52581A0C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21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EE9DA5-C7E3-E8C0-0AEA-24FBEB68A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5C5965-4F17-2941-DED0-60D44765D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4A7F83-A0BA-EA8B-742A-F972BEA38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38C45-CEF5-4AF9-850E-DBF2E7AFB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00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710C36-EDEA-B842-80B7-D9DC61AA98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E18A42-5433-70F3-4963-4515FDB78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0ADAB5-8CC7-9641-A894-FB0840156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D6D67-E300-4F38-94FE-46825BC8D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56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8778B7-58A2-EDAD-B44B-B03EF95AC7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970946-FE8E-AD84-5795-F1A5505DD0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9939B-F682-8B05-89CD-358E21D84F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EF8AE-DFC3-4C35-A147-71B5E60F1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90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C66927-A071-4894-1100-866335A84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656435-71C3-1B62-D628-1D16B6FBF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C51ABD-0C0E-49CB-AB9F-B345560E5B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7447F1-F97D-4F00-833C-D278C24E0E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8DC533-8E97-4F83-B451-0A76BFC0F5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E229F2C-1961-4F5F-BEBE-B16AD345F9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-lbujsVa2M" TargetMode="External"/><Relationship Id="rId3" Type="http://schemas.openxmlformats.org/officeDocument/2006/relationships/oleObject" Target="../embeddings/oleObject17.bin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hyperlink" Target="https://www.youtube.com/watch?v=FsfcIEmR_b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geonarrative.usgs.gov/landsat-9-road-to-launch/" TargetMode="External"/><Relationship Id="rId3" Type="http://schemas.openxmlformats.org/officeDocument/2006/relationships/oleObject" Target="../embeddings/oleObject29.bin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hyperlink" Target="https://www.youtube.com/watch?v=Wn_G4fvitV8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F5D83EC-3CBB-2271-16ED-7D3D01770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0000"/>
                </a:solidFill>
              </a:rPr>
              <a:t>Types of Remote Sensing Systems (optical)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E380D10-62AC-722D-CFF0-50393B9F3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Multispectral remote sensing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</a:t>
            </a:r>
            <a:r>
              <a:rPr lang="en-US" altLang="en-US" sz="2400"/>
              <a:t>The collection of reflected, emitted energy from an object or area of interest in</a:t>
            </a:r>
            <a:r>
              <a:rPr lang="en-US" altLang="en-US" sz="2400" i="1"/>
              <a:t> multiple bands</a:t>
            </a:r>
            <a:r>
              <a:rPr lang="en-US" altLang="en-US" sz="2400"/>
              <a:t> of the electromagnetic spectrum (Jensen, 2000).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2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Thermal remote sensing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</a:t>
            </a:r>
            <a:r>
              <a:rPr lang="en-US" altLang="en-US" sz="2400"/>
              <a:t>Data collection only in </a:t>
            </a:r>
            <a:r>
              <a:rPr lang="en-US" altLang="en-US" sz="2400" i="1"/>
              <a:t>the thermal portion</a:t>
            </a:r>
            <a:r>
              <a:rPr lang="en-US" altLang="en-US" sz="2400"/>
              <a:t> of the electromagnetic spectrum (in one or more bands).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2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Hyperspectral remote sensing 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</a:t>
            </a:r>
            <a:r>
              <a:rPr lang="en-US" altLang="en-US" sz="2400"/>
              <a:t>Data collection in </a:t>
            </a:r>
            <a:r>
              <a:rPr lang="en-US" altLang="en-US" sz="2400" i="1"/>
              <a:t>hundreds of very narrow </a:t>
            </a:r>
            <a:r>
              <a:rPr lang="en-US" altLang="en-US" sz="2400"/>
              <a:t>spectral bands.</a:t>
            </a: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7CA2D611-718D-55AE-27D8-D2F8DE166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Introduction to Remote Sensing</a:t>
            </a:r>
          </a:p>
        </p:txBody>
      </p:sp>
      <p:graphicFrame>
        <p:nvGraphicFramePr>
          <p:cNvPr id="4101" name="Object 6" descr="White marble">
            <a:extLst>
              <a:ext uri="{FF2B5EF4-FFF2-40B4-BE49-F238E27FC236}">
                <a16:creationId xmlns:a16="http://schemas.microsoft.com/office/drawing/2014/main" id="{3378EAC6-4B38-DC46-669C-19E45E5128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6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Slide Number Placeholder 1">
            <a:extLst>
              <a:ext uri="{FF2B5EF4-FFF2-40B4-BE49-F238E27FC236}">
                <a16:creationId xmlns:a16="http://schemas.microsoft.com/office/drawing/2014/main" id="{B0B8DC7E-18AB-5BE1-AA04-92B4168BB8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C19711-1E44-415D-91CB-EEC078A071F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21CD230-D749-9C4E-0185-241377283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2400" b="1" u="sng">
                <a:solidFill>
                  <a:srgbClr val="FF0000"/>
                </a:solidFill>
              </a:rPr>
              <a:t>Multispectral imaging using linear arrays</a:t>
            </a:r>
            <a:br>
              <a:rPr lang="en-US" altLang="en-US" sz="2400" b="1" u="sng">
                <a:solidFill>
                  <a:srgbClr val="FF0000"/>
                </a:solidFill>
              </a:rPr>
            </a:br>
            <a:r>
              <a:rPr lang="en-US" altLang="en-US" sz="2400" b="1" u="sng">
                <a:solidFill>
                  <a:srgbClr val="FF0000"/>
                </a:solidFill>
              </a:rPr>
              <a:t>(pushbroom, SPOT HRV)</a:t>
            </a: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6DD34207-DA7B-C180-905E-9950BAF61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Introduction to Remote Sensing</a:t>
            </a:r>
          </a:p>
        </p:txBody>
      </p:sp>
      <p:graphicFrame>
        <p:nvGraphicFramePr>
          <p:cNvPr id="22532" name="Object 5" descr="White marble">
            <a:extLst>
              <a:ext uri="{FF2B5EF4-FFF2-40B4-BE49-F238E27FC236}">
                <a16:creationId xmlns:a16="http://schemas.microsoft.com/office/drawing/2014/main" id="{CCA88BC1-0C7D-3383-A29D-EEF8C125C7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9">
            <a:extLst>
              <a:ext uri="{FF2B5EF4-FFF2-40B4-BE49-F238E27FC236}">
                <a16:creationId xmlns:a16="http://schemas.microsoft.com/office/drawing/2014/main" id="{58AB5441-5297-0FF2-1CA5-4529D21E8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/>
              <a:t>Use thousands of detectors arranged linearly called "charge-coupled devices" (CCDs) instead of a few detectors used by MSS and TM</a:t>
            </a:r>
          </a:p>
        </p:txBody>
      </p:sp>
      <p:sp>
        <p:nvSpPr>
          <p:cNvPr id="22534" name="Rectangle 11">
            <a:extLst>
              <a:ext uri="{FF2B5EF4-FFF2-40B4-BE49-F238E27FC236}">
                <a16:creationId xmlns:a16="http://schemas.microsoft.com/office/drawing/2014/main" id="{9B84D7F0-C5C1-01EB-C785-3D9C4F63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2535" name="Picture 1034" descr="fig320">
            <a:extLst>
              <a:ext uri="{FF2B5EF4-FFF2-40B4-BE49-F238E27FC236}">
                <a16:creationId xmlns:a16="http://schemas.microsoft.com/office/drawing/2014/main" id="{B038D1B5-0C4F-8890-7346-FAAE7947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3848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1036">
            <a:extLst>
              <a:ext uri="{FF2B5EF4-FFF2-40B4-BE49-F238E27FC236}">
                <a16:creationId xmlns:a16="http://schemas.microsoft.com/office/drawing/2014/main" id="{300BFE80-1FDD-54A1-003B-263E092F0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19800"/>
            <a:ext cx="899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/>
              <a:t>A mirror with the view angle of 4.13° is used to allow ±27° off nadir (oblique) observation, allows acquisitions of stereo-pair images more frequently (3-5 days)</a:t>
            </a:r>
          </a:p>
        </p:txBody>
      </p:sp>
      <p:sp>
        <p:nvSpPr>
          <p:cNvPr id="22537" name="Text Box 1037">
            <a:extLst>
              <a:ext uri="{FF2B5EF4-FFF2-40B4-BE49-F238E27FC236}">
                <a16:creationId xmlns:a16="http://schemas.microsoft.com/office/drawing/2014/main" id="{2F89A34F-8D5A-E333-5043-771F83489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3622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panchromatic (PAN) mode</a:t>
            </a:r>
          </a:p>
        </p:txBody>
      </p:sp>
      <p:sp>
        <p:nvSpPr>
          <p:cNvPr id="22538" name="Text Box 1039">
            <a:extLst>
              <a:ext uri="{FF2B5EF4-FFF2-40B4-BE49-F238E27FC236}">
                <a16:creationId xmlns:a16="http://schemas.microsoft.com/office/drawing/2014/main" id="{D82FE63B-973B-F280-FFDD-5DC3BBA3E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819400"/>
            <a:ext cx="1447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multispectral (XS) mode</a:t>
            </a:r>
            <a:r>
              <a:rPr lang="en-US" altLang="en-US" sz="2400"/>
              <a:t> </a:t>
            </a:r>
          </a:p>
        </p:txBody>
      </p:sp>
      <p:sp>
        <p:nvSpPr>
          <p:cNvPr id="22539" name="Text Box 1040">
            <a:extLst>
              <a:ext uri="{FF2B5EF4-FFF2-40B4-BE49-F238E27FC236}">
                <a16:creationId xmlns:a16="http://schemas.microsoft.com/office/drawing/2014/main" id="{907CC103-2936-5F49-34AF-ABB47757E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86200"/>
            <a:ext cx="2362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6600"/>
                </a:solidFill>
              </a:rPr>
              <a:t>This sensor images a complete line of the ground scene in the </a:t>
            </a:r>
            <a:r>
              <a:rPr lang="en-US" altLang="en-US" sz="2000" i="1">
                <a:solidFill>
                  <a:srgbClr val="006600"/>
                </a:solidFill>
              </a:rPr>
              <a:t>cross-track </a:t>
            </a:r>
            <a:r>
              <a:rPr lang="en-US" altLang="en-US" sz="2000">
                <a:solidFill>
                  <a:srgbClr val="006600"/>
                </a:solidFill>
              </a:rPr>
              <a:t>direction in one look.</a:t>
            </a:r>
          </a:p>
        </p:txBody>
      </p:sp>
      <p:sp>
        <p:nvSpPr>
          <p:cNvPr id="22540" name="Slide Number Placeholder 1">
            <a:extLst>
              <a:ext uri="{FF2B5EF4-FFF2-40B4-BE49-F238E27FC236}">
                <a16:creationId xmlns:a16="http://schemas.microsoft.com/office/drawing/2014/main" id="{9125C1EE-A669-583E-162E-2E22EED0B0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0A1844-666A-4100-9D21-86FE6D448E1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59203DC-12B8-1223-5B88-F9BF29B7E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153400" cy="685800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</a:rPr>
              <a:t>Comparison of a linear sensor </a:t>
            </a:r>
            <a:br>
              <a:rPr lang="en-US" altLang="en-US" sz="2800" b="1" u="sng">
                <a:solidFill>
                  <a:srgbClr val="FF0000"/>
                </a:solidFill>
              </a:rPr>
            </a:br>
            <a:r>
              <a:rPr lang="en-US" altLang="en-US" sz="2800" b="1" u="sng">
                <a:solidFill>
                  <a:srgbClr val="FF0000"/>
                </a:solidFill>
              </a:rPr>
              <a:t>and a scanning sensor</a:t>
            </a: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E9CA3851-D2E5-661C-FA1C-26534550E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Introduction to Remote Sensing</a:t>
            </a:r>
          </a:p>
        </p:txBody>
      </p:sp>
      <p:graphicFrame>
        <p:nvGraphicFramePr>
          <p:cNvPr id="24580" name="Object 5" descr="White marble">
            <a:extLst>
              <a:ext uri="{FF2B5EF4-FFF2-40B4-BE49-F238E27FC236}">
                <a16:creationId xmlns:a16="http://schemas.microsoft.com/office/drawing/2014/main" id="{EEF686AD-AC25-75EF-ABC1-6EAAF8EA39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9">
            <a:extLst>
              <a:ext uri="{FF2B5EF4-FFF2-40B4-BE49-F238E27FC236}">
                <a16:creationId xmlns:a16="http://schemas.microsoft.com/office/drawing/2014/main" id="{5F6A834F-A9FD-17F3-E888-AED965DDA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6858" name="Text Box 10">
            <a:extLst>
              <a:ext uri="{FF2B5EF4-FFF2-40B4-BE49-F238E27FC236}">
                <a16:creationId xmlns:a16="http://schemas.microsoft.com/office/drawing/2014/main" id="{FAB5A9B4-AC99-EECD-A004-7D4BDCF80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731520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A linear sensor is superior than a scanning sensor</a:t>
            </a:r>
            <a:endParaRPr lang="en-US" altLang="en-US" sz="20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A more accurate measurement from CCDs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/>
              <a:t>no moving mirror, no mechanical scanning, hence are more reliable and have a longer life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/>
              <a:t>dwell longer on a specific portion of the terrain, --stronger signals can be recorded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CCDs are smaller in size and weight, and require less power than across track scanners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A disadvantage ?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Disadvantage: of a linear sensor is the difficulties involved in </a:t>
            </a:r>
            <a:r>
              <a:rPr lang="en-US" altLang="en-US" sz="2400" b="1"/>
              <a:t>calibrating</a:t>
            </a:r>
            <a:r>
              <a:rPr lang="en-US" altLang="en-US" sz="2400"/>
              <a:t> thousands of detectors.</a:t>
            </a:r>
          </a:p>
        </p:txBody>
      </p:sp>
      <p:sp>
        <p:nvSpPr>
          <p:cNvPr id="24583" name="Slide Number Placeholder 1">
            <a:extLst>
              <a:ext uri="{FF2B5EF4-FFF2-40B4-BE49-F238E27FC236}">
                <a16:creationId xmlns:a16="http://schemas.microsoft.com/office/drawing/2014/main" id="{489CA1E4-4718-7C1A-A6A3-1A1C3184B7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9D383A-4E27-478D-9B42-8B6D942EC9C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6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6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>
            <a:extLst>
              <a:ext uri="{FF2B5EF4-FFF2-40B4-BE49-F238E27FC236}">
                <a16:creationId xmlns:a16="http://schemas.microsoft.com/office/drawing/2014/main" id="{BF2CD1B2-4ACE-E7F9-730B-EC4187578E7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36588"/>
            <a:chOff x="0" y="0"/>
            <a:chExt cx="5760" cy="401"/>
          </a:xfrm>
        </p:grpSpPr>
        <p:sp>
          <p:nvSpPr>
            <p:cNvPr id="26630" name="Rectangle 4">
              <a:extLst>
                <a:ext uri="{FF2B5EF4-FFF2-40B4-BE49-F238E27FC236}">
                  <a16:creationId xmlns:a16="http://schemas.microsoft.com/office/drawing/2014/main" id="{94326533-92C6-F2B2-C0DB-98F6BE585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384"/>
            </a:xfrm>
            <a:prstGeom prst="rect">
              <a:avLst/>
            </a:pr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</a:rPr>
                <a:t>Satellite orbits</a:t>
              </a:r>
            </a:p>
          </p:txBody>
        </p:sp>
        <p:graphicFrame>
          <p:nvGraphicFramePr>
            <p:cNvPr id="26631" name="Object 5" descr="White marble">
              <a:extLst>
                <a:ext uri="{FF2B5EF4-FFF2-40B4-BE49-F238E27FC236}">
                  <a16:creationId xmlns:a16="http://schemas.microsoft.com/office/drawing/2014/main" id="{04C0200C-6A5F-2A7E-E675-371BCA5C17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0"/>
            <a:ext cx="576" cy="4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4487863" imgH="3116263" progId="MS_ClipArt_Gallery.2">
                    <p:embed/>
                  </p:oleObj>
                </mc:Choice>
                <mc:Fallback>
                  <p:oleObj name="Clip" r:id="rId3" imgW="4487863" imgH="3116263" progId="MS_ClipArt_Gallery.2">
                    <p:embed/>
                    <p:pic>
                      <p:nvPicPr>
                        <p:cNvPr id="0" name="Object 5" descr="White marble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76" cy="401"/>
                        </a:xfrm>
                        <a:prstGeom prst="rect">
                          <a:avLst/>
                        </a:prstGeom>
                        <a:blipFill dpi="0" rotWithShape="0">
                          <a:blip r:embed="rId5"/>
                          <a:srcRect/>
                          <a:tile tx="0" ty="0" sx="100000" sy="100000" flip="none" algn="tl"/>
                        </a:blip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189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6632" name="Group 6">
              <a:extLst>
                <a:ext uri="{FF2B5EF4-FFF2-40B4-BE49-F238E27FC236}">
                  <a16:creationId xmlns:a16="http://schemas.microsoft.com/office/drawing/2014/main" id="{62499002-64A4-D347-D919-31F30D05AD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6" y="0"/>
              <a:ext cx="384" cy="384"/>
              <a:chOff x="1968" y="2256"/>
              <a:chExt cx="960" cy="960"/>
            </a:xfrm>
          </p:grpSpPr>
          <p:sp>
            <p:nvSpPr>
              <p:cNvPr id="26633" name="Rectangle 7">
                <a:extLst>
                  <a:ext uri="{FF2B5EF4-FFF2-40B4-BE49-F238E27FC236}">
                    <a16:creationId xmlns:a16="http://schemas.microsoft.com/office/drawing/2014/main" id="{CA5CF36D-E0B5-DCA9-8D36-35C177AA1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256"/>
                <a:ext cx="960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pic>
            <p:nvPicPr>
              <p:cNvPr id="26634" name="Picture 8" descr="SIU Seal">
                <a:extLst>
                  <a:ext uri="{FF2B5EF4-FFF2-40B4-BE49-F238E27FC236}">
                    <a16:creationId xmlns:a16="http://schemas.microsoft.com/office/drawing/2014/main" id="{32D8DB89-265A-FF81-9422-C009823552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2256"/>
                <a:ext cx="949" cy="9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26627" name="Rectangle 9">
            <a:extLst>
              <a:ext uri="{FF2B5EF4-FFF2-40B4-BE49-F238E27FC236}">
                <a16:creationId xmlns:a16="http://schemas.microsoft.com/office/drawing/2014/main" id="{B4BA74A8-578C-9302-F26B-C6847733D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6" name="Text Box 10">
            <a:extLst>
              <a:ext uri="{FF2B5EF4-FFF2-40B4-BE49-F238E27FC236}">
                <a16:creationId xmlns:a16="http://schemas.microsoft.com/office/drawing/2014/main" id="{BDA517B7-DDA3-BC07-BC49-CA04CF7D5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7315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/>
              <a:t>Orbit is the path followed by a satellite.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80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/>
              <a:t>Orbit elements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00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altitude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cycle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inclination</a:t>
            </a:r>
          </a:p>
        </p:txBody>
      </p:sp>
      <p:sp>
        <p:nvSpPr>
          <p:cNvPr id="26629" name="Slide Number Placeholder 1">
            <a:extLst>
              <a:ext uri="{FF2B5EF4-FFF2-40B4-BE49-F238E27FC236}">
                <a16:creationId xmlns:a16="http://schemas.microsoft.com/office/drawing/2014/main" id="{31DB9672-8F8C-B154-C2B0-E8DA7D14B9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BEB57D-FDDC-452A-B31C-E0546C35C62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20782CB-21D2-4556-1A0D-35B3FB1A7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10668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Height of the platform above the earth’s surface.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/>
              <a:t>	Landsat 7 is in orbit at 705 km (420 mi) above the earth.</a:t>
            </a: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538B7467-FA2A-3222-3697-D710C69CF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Altitude</a:t>
            </a:r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28676" name="Object 5" descr="White marble">
            <a:extLst>
              <a:ext uri="{FF2B5EF4-FFF2-40B4-BE49-F238E27FC236}">
                <a16:creationId xmlns:a16="http://schemas.microsoft.com/office/drawing/2014/main" id="{ECBF2414-B308-E31E-02C7-1212C488BB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7" name="Group 12">
            <a:extLst>
              <a:ext uri="{FF2B5EF4-FFF2-40B4-BE49-F238E27FC236}">
                <a16:creationId xmlns:a16="http://schemas.microsoft.com/office/drawing/2014/main" id="{8AE3DDBC-E5B7-326F-F133-D32A3CDD552D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438400"/>
            <a:ext cx="4419600" cy="4130675"/>
            <a:chOff x="1488" y="1104"/>
            <a:chExt cx="2928" cy="2795"/>
          </a:xfrm>
        </p:grpSpPr>
        <p:pic>
          <p:nvPicPr>
            <p:cNvPr id="28679" name="Picture 10" descr="landsat7">
              <a:extLst>
                <a:ext uri="{FF2B5EF4-FFF2-40B4-BE49-F238E27FC236}">
                  <a16:creationId xmlns:a16="http://schemas.microsoft.com/office/drawing/2014/main" id="{6C4E4E53-54B3-07AE-7BF0-C08FBB9D9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104"/>
              <a:ext cx="2832" cy="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0" name="Text Box 11">
              <a:extLst>
                <a:ext uri="{FF2B5EF4-FFF2-40B4-BE49-F238E27FC236}">
                  <a16:creationId xmlns:a16="http://schemas.microsoft.com/office/drawing/2014/main" id="{94E4ED23-73C1-2BBC-E087-4FBF81E761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744"/>
              <a:ext cx="26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900"/>
                <a:t>Source: http://www.sci-ctr.edu.sg/ssc/publication/remotesense/landsat.htm</a:t>
              </a:r>
            </a:p>
          </p:txBody>
        </p:sp>
      </p:grpSp>
      <p:sp>
        <p:nvSpPr>
          <p:cNvPr id="28678" name="Slide Number Placeholder 1">
            <a:extLst>
              <a:ext uri="{FF2B5EF4-FFF2-40B4-BE49-F238E27FC236}">
                <a16:creationId xmlns:a16="http://schemas.microsoft.com/office/drawing/2014/main" id="{5481CF29-AEC8-74BD-C46E-0808A5FB8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256610-3F1B-4AF7-AE65-9C32BA7DF88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F1E6836-B2C0-9673-17AA-695E72CA6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696200" cy="1371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/>
              <a:t>The time of a satellite to complete one orbit.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Landsat 7 orbits of the earth once every 99 min, resulting in 14.5 orbits per day.</a:t>
            </a: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F0437D42-6A44-F28E-3D9F-8DB1BF371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Period</a:t>
            </a:r>
          </a:p>
        </p:txBody>
      </p:sp>
      <p:graphicFrame>
        <p:nvGraphicFramePr>
          <p:cNvPr id="30724" name="Object 5" descr="White marble">
            <a:extLst>
              <a:ext uri="{FF2B5EF4-FFF2-40B4-BE49-F238E27FC236}">
                <a16:creationId xmlns:a16="http://schemas.microsoft.com/office/drawing/2014/main" id="{B56997A7-5DB4-6B13-C6A7-DF2B4BE2F4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5" name="Picture 9">
            <a:extLst>
              <a:ext uri="{FF2B5EF4-FFF2-40B4-BE49-F238E27FC236}">
                <a16:creationId xmlns:a16="http://schemas.microsoft.com/office/drawing/2014/main" id="{3B16974A-7923-BCF1-3033-4E612D940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5943600" cy="39544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10">
            <a:extLst>
              <a:ext uri="{FF2B5EF4-FFF2-40B4-BE49-F238E27FC236}">
                <a16:creationId xmlns:a16="http://schemas.microsoft.com/office/drawing/2014/main" id="{BB2C9148-C388-1B6C-BF8A-28CD69F3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477000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Jensen, 2000</a:t>
            </a:r>
          </a:p>
        </p:txBody>
      </p:sp>
      <p:sp>
        <p:nvSpPr>
          <p:cNvPr id="30727" name="Slide Number Placeholder 1">
            <a:extLst>
              <a:ext uri="{FF2B5EF4-FFF2-40B4-BE49-F238E27FC236}">
                <a16:creationId xmlns:a16="http://schemas.microsoft.com/office/drawing/2014/main" id="{B302CA2F-7F25-662A-DDDF-C85C9965F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3D0B90-76D2-4C3C-9A25-4E16941D28E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D15929CE-60B3-960B-2BB9-DD81BAAF8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0772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altLang="en-US" sz="2400"/>
              <a:t>The length of time needed for the satellite to </a:t>
            </a:r>
            <a:r>
              <a:rPr lang="en-US" altLang="en-US" sz="2400" b="1"/>
              <a:t>retrace its path.??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altLang="en-US" sz="2400"/>
              <a:t>	e.g. 16 days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§"/>
            </a:pPr>
            <a:endParaRPr lang="en-US" altLang="en-US" sz="2400" b="1"/>
          </a:p>
        </p:txBody>
      </p:sp>
      <p:sp>
        <p:nvSpPr>
          <p:cNvPr id="232452" name="Rectangle 4">
            <a:extLst>
              <a:ext uri="{FF2B5EF4-FFF2-40B4-BE49-F238E27FC236}">
                <a16:creationId xmlns:a16="http://schemas.microsoft.com/office/drawing/2014/main" id="{98AD51D9-F6D5-4912-9511-196ED007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3366FF">
                  <a:gamma/>
                  <a:shade val="46275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Orbit cycle</a:t>
            </a:r>
          </a:p>
        </p:txBody>
      </p:sp>
      <p:graphicFrame>
        <p:nvGraphicFramePr>
          <p:cNvPr id="32772" name="Object 5" descr="White marble">
            <a:extLst>
              <a:ext uri="{FF2B5EF4-FFF2-40B4-BE49-F238E27FC236}">
                <a16:creationId xmlns:a16="http://schemas.microsoft.com/office/drawing/2014/main" id="{580EC928-EA54-0B09-DE7B-6B23B27268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3" name="Group 11">
            <a:extLst>
              <a:ext uri="{FF2B5EF4-FFF2-40B4-BE49-F238E27FC236}">
                <a16:creationId xmlns:a16="http://schemas.microsoft.com/office/drawing/2014/main" id="{2B5DDA6C-67D9-B49E-F077-F1F0C3487C14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590800"/>
            <a:ext cx="4267200" cy="1981200"/>
            <a:chOff x="1152" y="1776"/>
            <a:chExt cx="2688" cy="1248"/>
          </a:xfrm>
        </p:grpSpPr>
        <p:sp>
          <p:nvSpPr>
            <p:cNvPr id="32777" name="Line 12">
              <a:extLst>
                <a:ext uri="{FF2B5EF4-FFF2-40B4-BE49-F238E27FC236}">
                  <a16:creationId xmlns:a16="http://schemas.microsoft.com/office/drawing/2014/main" id="{380B2EAB-1A08-DF45-FA3E-7060BAF40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26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Oval 13">
              <a:extLst>
                <a:ext uri="{FF2B5EF4-FFF2-40B4-BE49-F238E27FC236}">
                  <a16:creationId xmlns:a16="http://schemas.microsoft.com/office/drawing/2014/main" id="{7BAF77EF-FBBD-CF0F-6FE7-DCD488A68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79" name="Line 14">
              <a:extLst>
                <a:ext uri="{FF2B5EF4-FFF2-40B4-BE49-F238E27FC236}">
                  <a16:creationId xmlns:a16="http://schemas.microsoft.com/office/drawing/2014/main" id="{6FBBCB7E-E1AA-6A68-B724-299CDD0F5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160"/>
              <a:ext cx="864" cy="7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15">
              <a:extLst>
                <a:ext uri="{FF2B5EF4-FFF2-40B4-BE49-F238E27FC236}">
                  <a16:creationId xmlns:a16="http://schemas.microsoft.com/office/drawing/2014/main" id="{0A6AE6EF-C8A7-51F1-2F88-C3AC1F4E3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112"/>
              <a:ext cx="0" cy="8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6">
              <a:extLst>
                <a:ext uri="{FF2B5EF4-FFF2-40B4-BE49-F238E27FC236}">
                  <a16:creationId xmlns:a16="http://schemas.microsoft.com/office/drawing/2014/main" id="{D9CC0340-662F-4BB0-FD76-C7E765757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2160"/>
              <a:ext cx="768" cy="7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Text Box 17">
              <a:extLst>
                <a:ext uri="{FF2B5EF4-FFF2-40B4-BE49-F238E27FC236}">
                  <a16:creationId xmlns:a16="http://schemas.microsoft.com/office/drawing/2014/main" id="{BBD00A5D-FEF9-C818-1AE0-3F8F38CF7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776"/>
              <a:ext cx="48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6600"/>
                  </a:solidFill>
                </a:rPr>
                <a:t>June 1, 1999</a:t>
              </a:r>
            </a:p>
          </p:txBody>
        </p:sp>
        <p:sp>
          <p:nvSpPr>
            <p:cNvPr id="32783" name="Text Box 18">
              <a:extLst>
                <a:ext uri="{FF2B5EF4-FFF2-40B4-BE49-F238E27FC236}">
                  <a16:creationId xmlns:a16="http://schemas.microsoft.com/office/drawing/2014/main" id="{D1AFBA9D-9252-0256-233D-EE0A563D2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776"/>
              <a:ext cx="62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6600"/>
                  </a:solidFill>
                </a:rPr>
                <a:t>June 17, 1999</a:t>
              </a:r>
            </a:p>
          </p:txBody>
        </p:sp>
        <p:sp>
          <p:nvSpPr>
            <p:cNvPr id="32784" name="Text Box 19">
              <a:extLst>
                <a:ext uri="{FF2B5EF4-FFF2-40B4-BE49-F238E27FC236}">
                  <a16:creationId xmlns:a16="http://schemas.microsoft.com/office/drawing/2014/main" id="{363F2C50-5099-F7A2-2D5E-67407753E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776"/>
              <a:ext cx="48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6600"/>
                  </a:solidFill>
                </a:rPr>
                <a:t>July 3, 1999</a:t>
              </a:r>
            </a:p>
          </p:txBody>
        </p:sp>
      </p:grpSp>
      <p:sp>
        <p:nvSpPr>
          <p:cNvPr id="32774" name="Text Box 20">
            <a:extLst>
              <a:ext uri="{FF2B5EF4-FFF2-40B4-BE49-F238E27FC236}">
                <a16:creationId xmlns:a16="http://schemas.microsoft.com/office/drawing/2014/main" id="{1495E637-479C-2125-73CE-F8703B210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4343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i.e. passing over </a:t>
            </a:r>
            <a:r>
              <a:rPr lang="en-US" altLang="en-US" sz="2400" i="1"/>
              <a:t>the same point</a:t>
            </a:r>
            <a:r>
              <a:rPr lang="en-US" altLang="en-US" sz="2400"/>
              <a:t> on the Earth's surface directly below the satellite (called the </a:t>
            </a:r>
            <a:r>
              <a:rPr lang="en-US" altLang="en-US" sz="2400" u="sng"/>
              <a:t>nadir</a:t>
            </a:r>
            <a:r>
              <a:rPr lang="en-US" altLang="en-US" sz="2400"/>
              <a:t> point) for a second time.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Varies with each satellite</a:t>
            </a:r>
          </a:p>
        </p:txBody>
      </p:sp>
      <p:sp>
        <p:nvSpPr>
          <p:cNvPr id="32775" name="Text Box 21">
            <a:extLst>
              <a:ext uri="{FF2B5EF4-FFF2-40B4-BE49-F238E27FC236}">
                <a16:creationId xmlns:a16="http://schemas.microsoft.com/office/drawing/2014/main" id="{FB322D56-2B20-72A1-18B3-783D2AB2F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953000"/>
            <a:ext cx="358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>
                <a:solidFill>
                  <a:srgbClr val="FF0000"/>
                </a:solidFill>
              </a:rPr>
              <a:t>The temporal resolution is every 16 days.</a:t>
            </a:r>
          </a:p>
        </p:txBody>
      </p:sp>
      <p:sp>
        <p:nvSpPr>
          <p:cNvPr id="32776" name="Slide Number Placeholder 1">
            <a:extLst>
              <a:ext uri="{FF2B5EF4-FFF2-40B4-BE49-F238E27FC236}">
                <a16:creationId xmlns:a16="http://schemas.microsoft.com/office/drawing/2014/main" id="{05C16709-E95A-0B3A-D500-62EF4CA51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45457D-73F4-447F-975A-8F73FC97387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C6975A0E-DCEA-50C0-E012-EE607DD09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6962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>
                <a:latin typeface="Bookman Old Style" panose="02050604050505020204" pitchFamily="18" charset="0"/>
              </a:rPr>
              <a:t>Refers to the angle at which a satellite crosses the equator.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600"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600">
                <a:latin typeface="Bookman Old Style" panose="02050604050505020204" pitchFamily="18" charset="0"/>
              </a:rPr>
              <a:t>near-polar orbits with an inclination close to 90</a:t>
            </a:r>
            <a:r>
              <a:rPr lang="en-US" altLang="en-US" sz="2600" baseline="30000">
                <a:latin typeface="Bookman Old Style" panose="02050604050505020204" pitchFamily="18" charset="0"/>
              </a:rPr>
              <a:t>0</a:t>
            </a:r>
            <a:r>
              <a:rPr lang="en-US" altLang="en-US" sz="2600">
                <a:latin typeface="Bookman Old Style" panose="02050604050505020204" pitchFamily="18" charset="0"/>
              </a:rPr>
              <a:t> Example?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600">
                <a:latin typeface="Bookman Old Style" panose="02050604050505020204" pitchFamily="18" charset="0"/>
              </a:rPr>
              <a:t>Landsat 7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600"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600">
                <a:latin typeface="Bookman Old Style" panose="02050604050505020204" pitchFamily="18" charset="0"/>
              </a:rPr>
              <a:t>geostationary orbits with an inclination of 0</a:t>
            </a:r>
            <a:r>
              <a:rPr lang="en-US" altLang="en-US" sz="2600" baseline="30000">
                <a:latin typeface="Bookman Old Style" panose="02050604050505020204" pitchFamily="18" charset="0"/>
              </a:rPr>
              <a:t>0</a:t>
            </a:r>
            <a:r>
              <a:rPr lang="en-US" altLang="en-US" sz="2600">
                <a:latin typeface="Bookman Old Style" panose="02050604050505020204" pitchFamily="18" charset="0"/>
              </a:rPr>
              <a:t>, example?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>
                <a:latin typeface="Bookman Old Style" panose="02050604050505020204" pitchFamily="18" charset="0"/>
              </a:rPr>
              <a:t>GOES Weather satellites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800"/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300904FD-816F-862D-549E-ECD6A4DA0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Inclination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820" name="Object 5" descr="White marble">
            <a:extLst>
              <a:ext uri="{FF2B5EF4-FFF2-40B4-BE49-F238E27FC236}">
                <a16:creationId xmlns:a16="http://schemas.microsoft.com/office/drawing/2014/main" id="{CF129E5D-3824-5E80-567F-941F339B5C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Slide Number Placeholder 1">
            <a:extLst>
              <a:ext uri="{FF2B5EF4-FFF2-40B4-BE49-F238E27FC236}">
                <a16:creationId xmlns:a16="http://schemas.microsoft.com/office/drawing/2014/main" id="{6AE84CDD-70F6-9D35-034B-50E0366D6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7820D5-BAF1-4236-B3DD-2D630C1FD6C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A49AA48-85FA-368F-60A3-D52D355D4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06475"/>
            <a:ext cx="5867400" cy="44799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000">
                <a:latin typeface="Bookman Old Style" panose="02050604050505020204" pitchFamily="18" charset="0"/>
              </a:rPr>
              <a:t>Most of the RS satellite platforms</a:t>
            </a: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000">
                <a:latin typeface="Bookman Old Style" panose="02050604050505020204" pitchFamily="18" charset="0"/>
              </a:rPr>
              <a:t>basically </a:t>
            </a:r>
            <a:r>
              <a:rPr lang="en-US" altLang="en-US" sz="2000" b="1">
                <a:latin typeface="Bookman Old Style" panose="02050604050505020204" pitchFamily="18" charset="0"/>
              </a:rPr>
              <a:t>N-S orbit </a:t>
            </a:r>
            <a:r>
              <a:rPr lang="en-US" altLang="en-US" sz="2000">
                <a:latin typeface="Bookman Old Style" panose="02050604050505020204" pitchFamily="18" charset="0"/>
              </a:rPr>
              <a:t>(constant E-W position)</a:t>
            </a: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000">
                <a:latin typeface="Bookman Old Style" panose="02050604050505020204" pitchFamily="18" charset="0"/>
              </a:rPr>
              <a:t>+ the </a:t>
            </a:r>
            <a:r>
              <a:rPr lang="en-US" altLang="en-US" sz="2000" b="1">
                <a:latin typeface="Bookman Old Style" panose="02050604050505020204" pitchFamily="18" charset="0"/>
              </a:rPr>
              <a:t>Earth's W-E rotation</a:t>
            </a: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à"/>
            </a:pPr>
            <a:r>
              <a:rPr lang="en-US" altLang="en-US" sz="2000">
                <a:latin typeface="Bookman Old Style" panose="02050604050505020204" pitchFamily="18" charset="0"/>
              </a:rPr>
              <a:t> allow </a:t>
            </a:r>
            <a:r>
              <a:rPr lang="en-US" altLang="en-US" sz="2000" b="1">
                <a:latin typeface="Bookman Old Style" panose="02050604050505020204" pitchFamily="18" charset="0"/>
              </a:rPr>
              <a:t>complete coverage of the Earth's surface</a:t>
            </a:r>
            <a:r>
              <a:rPr lang="en-US" altLang="en-US" sz="2000">
                <a:latin typeface="Bookman Old Style" panose="02050604050505020204" pitchFamily="18" charset="0"/>
              </a:rPr>
              <a:t> after one complete cycle of orbits</a:t>
            </a: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à"/>
            </a:pPr>
            <a:r>
              <a:rPr lang="en-US" altLang="en-US" sz="2000">
                <a:latin typeface="Bookman Old Style" panose="02050604050505020204" pitchFamily="18" charset="0"/>
              </a:rPr>
              <a:t>https://www.youtube.com/watch?v=P-lbujsVa2M</a:t>
            </a: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à"/>
            </a:pPr>
            <a:r>
              <a:rPr lang="en-US" altLang="en-US" sz="2000">
                <a:latin typeface="Bookman Old Style" panose="02050604050505020204" pitchFamily="18" charset="0"/>
              </a:rPr>
              <a:t>Source: NASA</a:t>
            </a: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948F8C7B-E4D6-D84D-E7D9-073BEDF99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Near-polar orbits</a:t>
            </a:r>
          </a:p>
        </p:txBody>
      </p:sp>
      <p:graphicFrame>
        <p:nvGraphicFramePr>
          <p:cNvPr id="36868" name="Object 5" descr="White marble">
            <a:extLst>
              <a:ext uri="{FF2B5EF4-FFF2-40B4-BE49-F238E27FC236}">
                <a16:creationId xmlns:a16="http://schemas.microsoft.com/office/drawing/2014/main" id="{D11EB12D-CF0A-0FC0-73BE-10B5C042C4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10" descr="Near-polar orbits">
            <a:extLst>
              <a:ext uri="{FF2B5EF4-FFF2-40B4-BE49-F238E27FC236}">
                <a16:creationId xmlns:a16="http://schemas.microsoft.com/office/drawing/2014/main" id="{AC4D4982-94F6-023B-40BD-BA614ECD8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2251075" cy="3646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1" descr="New area with each consecutive pass">
            <a:extLst>
              <a:ext uri="{FF2B5EF4-FFF2-40B4-BE49-F238E27FC236}">
                <a16:creationId xmlns:a16="http://schemas.microsoft.com/office/drawing/2014/main" id="{959E6314-9F3C-8738-CCFE-384511DC4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211388" cy="184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8"/>
            <a:extLst>
              <a:ext uri="{FF2B5EF4-FFF2-40B4-BE49-F238E27FC236}">
                <a16:creationId xmlns:a16="http://schemas.microsoft.com/office/drawing/2014/main" id="{DBE965D5-26C2-4951-A1C2-8C7C5778A2B3}"/>
              </a:ext>
            </a:extLst>
          </p:cNvPr>
          <p:cNvSpPr/>
          <p:nvPr/>
        </p:nvSpPr>
        <p:spPr>
          <a:xfrm>
            <a:off x="3810000" y="4491038"/>
            <a:ext cx="762000" cy="466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872" name="Slide Number Placeholder 2">
            <a:extLst>
              <a:ext uri="{FF2B5EF4-FFF2-40B4-BE49-F238E27FC236}">
                <a16:creationId xmlns:a16="http://schemas.microsoft.com/office/drawing/2014/main" id="{58FA0718-7FAF-506C-B47E-79AA25F580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D54A4A-249D-478F-8B8B-B614508C437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86DBC9B-A055-3A4F-C2AC-88D7898C2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5486400" cy="4191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Sun-synchronous</a:t>
            </a: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orbital plane processes around the Earth at the same angular rate at which Earth moves around the Sun</a:t>
            </a: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characteristic causes the satellites to cross the equator at  the same local time (9:30-10:00 am) on the illuminated side of Earth.</a:t>
            </a: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§"/>
            </a:pPr>
            <a:endParaRPr lang="en-US" altLang="en-US" sz="2400" dirty="0"/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11537B25-0026-904C-17A8-F283B9BDF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Near-polar orbits</a:t>
            </a:r>
          </a:p>
        </p:txBody>
      </p:sp>
      <p:graphicFrame>
        <p:nvGraphicFramePr>
          <p:cNvPr id="38916" name="Object 5" descr="White marble">
            <a:extLst>
              <a:ext uri="{FF2B5EF4-FFF2-40B4-BE49-F238E27FC236}">
                <a16:creationId xmlns:a16="http://schemas.microsoft.com/office/drawing/2014/main" id="{595EC76C-E2E7-B5C9-0DBB-C8D1C3EF2A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7" name="Picture 9" descr="Near-polar orbits">
            <a:extLst>
              <a:ext uri="{FF2B5EF4-FFF2-40B4-BE49-F238E27FC236}">
                <a16:creationId xmlns:a16="http://schemas.microsoft.com/office/drawing/2014/main" id="{48C2200F-8544-B36A-4775-4C54AE5DF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251075" cy="3646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Slide Number Placeholder 1">
            <a:extLst>
              <a:ext uri="{FF2B5EF4-FFF2-40B4-BE49-F238E27FC236}">
                <a16:creationId xmlns:a16="http://schemas.microsoft.com/office/drawing/2014/main" id="{D7CE2182-6D79-693A-3570-235B050F94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E27180-C4D9-46EC-A9CC-31815425CB9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606ECD6E-D9E4-1A90-4D23-5FA0E4936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5257800" cy="54102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000">
                <a:latin typeface="Bookman Old Style" panose="02050604050505020204" pitchFamily="18" charset="0"/>
              </a:rPr>
              <a:t>Satellites at very high altitudes (ca. 36,000 km)</a:t>
            </a: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000">
                <a:latin typeface="Bookman Old Style" panose="02050604050505020204" pitchFamily="18" charset="0"/>
              </a:rPr>
              <a:t>Revolve at speeds that match the rotation of the Earth (</a:t>
            </a:r>
            <a:r>
              <a:rPr lang="en-US" altLang="en-US" sz="2000"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000">
                <a:latin typeface="Bookman Old Style" panose="02050604050505020204" pitchFamily="18" charset="0"/>
              </a:rPr>
              <a:t>seem stationary)</a:t>
            </a: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000" b="1">
                <a:latin typeface="Bookman Old Style" panose="02050604050505020204" pitchFamily="18" charset="0"/>
              </a:rPr>
              <a:t>Examples?</a:t>
            </a: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000">
                <a:latin typeface="Bookman Old Style" panose="02050604050505020204" pitchFamily="18" charset="0"/>
              </a:rPr>
              <a:t>E.g. weather &amp; communications satellites</a:t>
            </a:r>
            <a:endParaRPr lang="en-US" altLang="en-US" sz="2000" b="1">
              <a:latin typeface="Bookman Old Style" panose="02050604050505020204" pitchFamily="18" charset="0"/>
            </a:endParaRP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000" b="1">
                <a:latin typeface="Bookman Old Style" panose="02050604050505020204" pitchFamily="18" charset="0"/>
              </a:rPr>
              <a:t>Collect info over the same portion of the earth's surface at all times</a:t>
            </a:r>
            <a:endParaRPr lang="en-US" altLang="en-US" sz="2000">
              <a:latin typeface="Bookman Old Style" panose="02050604050505020204" pitchFamily="18" charset="0"/>
            </a:endParaRP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000">
                <a:latin typeface="Bookman Old Style" panose="02050604050505020204" pitchFamily="18" charset="0"/>
              </a:rPr>
              <a:t>https://www.youtube.com/watch?v=FsfcIEmR_b0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1B378D3C-9744-1B52-09D4-A7E84D2A1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Geostationary orbits</a:t>
            </a:r>
          </a:p>
        </p:txBody>
      </p:sp>
      <p:graphicFrame>
        <p:nvGraphicFramePr>
          <p:cNvPr id="40964" name="Object 5" descr="White marble">
            <a:extLst>
              <a:ext uri="{FF2B5EF4-FFF2-40B4-BE49-F238E27FC236}">
                <a16:creationId xmlns:a16="http://schemas.microsoft.com/office/drawing/2014/main" id="{41A1EE17-1B25-77C9-96DC-B0D187B6AD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5" name="Picture 10" descr="Geostationary orbits">
            <a:extLst>
              <a:ext uri="{FF2B5EF4-FFF2-40B4-BE49-F238E27FC236}">
                <a16:creationId xmlns:a16="http://schemas.microsoft.com/office/drawing/2014/main" id="{32CF6BA5-D124-2E99-8392-91A11A53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3028950" cy="2400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hlinkClick r:id="rId7"/>
            <a:extLst>
              <a:ext uri="{FF2B5EF4-FFF2-40B4-BE49-F238E27FC236}">
                <a16:creationId xmlns:a16="http://schemas.microsoft.com/office/drawing/2014/main" id="{281ED096-9E78-415B-8154-4F8891DAB7C1}"/>
              </a:ext>
            </a:extLst>
          </p:cNvPr>
          <p:cNvSpPr/>
          <p:nvPr/>
        </p:nvSpPr>
        <p:spPr>
          <a:xfrm>
            <a:off x="3276600" y="5410200"/>
            <a:ext cx="762000" cy="466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967" name="Slide Number Placeholder 1">
            <a:extLst>
              <a:ext uri="{FF2B5EF4-FFF2-40B4-BE49-F238E27FC236}">
                <a16:creationId xmlns:a16="http://schemas.microsoft.com/office/drawing/2014/main" id="{9A005102-F90B-FBED-09FC-30BBC4742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184791-E2E9-4A38-961E-435A0F44CCD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5E025F70-639C-654B-F28D-45F5C9495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Stored in a raster (matrix, array) format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Each digital value is located at a specific row (</a:t>
            </a:r>
            <a:r>
              <a:rPr lang="en-US" altLang="en-US" sz="2400" i="1"/>
              <a:t>i</a:t>
            </a:r>
            <a:r>
              <a:rPr lang="en-US" altLang="en-US" sz="2400"/>
              <a:t>) and column (</a:t>
            </a:r>
            <a:r>
              <a:rPr lang="en-US" altLang="en-US" sz="2400" i="1"/>
              <a:t>j)</a:t>
            </a:r>
            <a:r>
              <a:rPr lang="en-US" altLang="en-US" sz="2400"/>
              <a:t> in a matrix.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Dataset consists of </a:t>
            </a:r>
            <a:r>
              <a:rPr lang="en-US" altLang="en-US" sz="2400" i="1"/>
              <a:t>n</a:t>
            </a:r>
            <a:r>
              <a:rPr lang="en-US" altLang="en-US" sz="2400"/>
              <a:t> individual multispectral bands.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0735BA7C-8642-436B-7F12-96F857964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Digital image format</a:t>
            </a:r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6148" name="Object 6" descr="White marble">
            <a:extLst>
              <a:ext uri="{FF2B5EF4-FFF2-40B4-BE49-F238E27FC236}">
                <a16:creationId xmlns:a16="http://schemas.microsoft.com/office/drawing/2014/main" id="{6281C761-FE25-5B92-4369-FFF46B92E4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6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10" descr="jensenpixel1">
            <a:extLst>
              <a:ext uri="{FF2B5EF4-FFF2-40B4-BE49-F238E27FC236}">
                <a16:creationId xmlns:a16="http://schemas.microsoft.com/office/drawing/2014/main" id="{D8C5333C-DE81-EF99-72EB-F0B45243E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41910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1">
            <a:extLst>
              <a:ext uri="{FF2B5EF4-FFF2-40B4-BE49-F238E27FC236}">
                <a16:creationId xmlns:a16="http://schemas.microsoft.com/office/drawing/2014/main" id="{27ED775F-4594-C469-D8C8-E40E83D52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4038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 Brightness values (</a:t>
            </a:r>
            <a:r>
              <a:rPr lang="en-US" altLang="en-US" sz="2400" i="1"/>
              <a:t>BR</a:t>
            </a:r>
            <a:r>
              <a:rPr lang="en-US" altLang="en-US" sz="2400"/>
              <a:t>): pixel (picture element) values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8-bit: 0-255; 10-bit: 0-1023; and 12-bit: 0-4095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i="1"/>
              <a:t>quantization</a:t>
            </a:r>
            <a:r>
              <a:rPr lang="en-US" altLang="en-US" sz="2400"/>
              <a:t> level of the sensor systems</a:t>
            </a:r>
          </a:p>
        </p:txBody>
      </p:sp>
      <p:sp>
        <p:nvSpPr>
          <p:cNvPr id="6151" name="Slide Number Placeholder 1">
            <a:extLst>
              <a:ext uri="{FF2B5EF4-FFF2-40B4-BE49-F238E27FC236}">
                <a16:creationId xmlns:a16="http://schemas.microsoft.com/office/drawing/2014/main" id="{0D13865D-2662-EE50-5F67-33A5E0E01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05D9C0-30DB-4F84-9EC5-C9226A45CD6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>
            <a:extLst>
              <a:ext uri="{FF2B5EF4-FFF2-40B4-BE49-F238E27FC236}">
                <a16:creationId xmlns:a16="http://schemas.microsoft.com/office/drawing/2014/main" id="{0E8FD021-9BA2-6ACA-74A9-48891B7FE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Landsat series satellites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011" name="Object 5" descr="White marble">
            <a:extLst>
              <a:ext uri="{FF2B5EF4-FFF2-40B4-BE49-F238E27FC236}">
                <a16:creationId xmlns:a16="http://schemas.microsoft.com/office/drawing/2014/main" id="{FABA9556-C731-18AC-3A2D-E19B52EE74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9">
            <a:extLst>
              <a:ext uri="{FF2B5EF4-FFF2-40B4-BE49-F238E27FC236}">
                <a16:creationId xmlns:a16="http://schemas.microsoft.com/office/drawing/2014/main" id="{4F10A3C8-D2DA-8A2F-D000-A04BC759C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77724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200">
                <a:latin typeface="Bookman Old Style" panose="02050604050505020204" pitchFamily="18" charset="0"/>
              </a:rPr>
              <a:t>Initiated by NASA (The National Aeronautics and Space Administration ), encouraged by the U.S. Department of Interior in 1967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200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200">
                <a:latin typeface="Bookman Old Style" panose="02050604050505020204" pitchFamily="18" charset="0"/>
              </a:rPr>
              <a:t>The first of the Landsat series was launched in 1972.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200">
                <a:latin typeface="Bookman Old Style" panose="02050604050505020204" pitchFamily="18" charset="0"/>
              </a:rPr>
              <a:t>called Earth Resources Technology Satellites (ERTS-1)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200">
                <a:latin typeface="Bookman Old Style" panose="02050604050505020204" pitchFamily="18" charset="0"/>
              </a:rPr>
              <a:t>renamed as Landsat 1 later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2200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200">
                <a:latin typeface="Bookman Old Style" panose="02050604050505020204" pitchFamily="18" charset="0"/>
              </a:rPr>
              <a:t>Landsat 2 was launched in 1975 (ERTS-B)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200">
                <a:latin typeface="Bookman Old Style" panose="02050604050505020204" pitchFamily="18" charset="0"/>
              </a:rPr>
              <a:t>Landsat 3 had a short life, and launched in 1978.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200">
                <a:latin typeface="Bookman Old Style" panose="02050604050505020204" pitchFamily="18" charset="0"/>
              </a:rPr>
              <a:t>Landsat 4: launched in 1982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200">
                <a:latin typeface="Bookman Old Style" panose="02050604050505020204" pitchFamily="18" charset="0"/>
              </a:rPr>
              <a:t>Landsat 5: launched in 1984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200">
                <a:latin typeface="Bookman Old Style" panose="02050604050505020204" pitchFamily="18" charset="0"/>
              </a:rPr>
              <a:t>Landsat 6: launched unsuccessfully in 1993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200">
                <a:latin typeface="Bookman Old Style" panose="02050604050505020204" pitchFamily="18" charset="0"/>
              </a:rPr>
              <a:t>Landsat 7: launched in April 15, 1999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200">
                <a:latin typeface="Bookman Old Style" panose="02050604050505020204" pitchFamily="18" charset="0"/>
              </a:rPr>
              <a:t>NASA and USGS currently share the responsibility of Landsat 7 operations, data processing, archive and distribution. </a:t>
            </a:r>
          </a:p>
        </p:txBody>
      </p:sp>
      <p:sp>
        <p:nvSpPr>
          <p:cNvPr id="43013" name="Text Box 10">
            <a:extLst>
              <a:ext uri="{FF2B5EF4-FFF2-40B4-BE49-F238E27FC236}">
                <a16:creationId xmlns:a16="http://schemas.microsoft.com/office/drawing/2014/main" id="{8D449D90-EE55-965E-D987-FE7784E90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9530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4" name="Slide Number Placeholder 1">
            <a:extLst>
              <a:ext uri="{FF2B5EF4-FFF2-40B4-BE49-F238E27FC236}">
                <a16:creationId xmlns:a16="http://schemas.microsoft.com/office/drawing/2014/main" id="{2F81B40B-62AA-9435-7200-6EC64BC79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58D647-C628-435D-932B-AF2BB8F8074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4CF71C3C-6C16-0297-2841-7F29E4D5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Landsat series satellites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059" name="Object 5" descr="White marble">
            <a:extLst>
              <a:ext uri="{FF2B5EF4-FFF2-40B4-BE49-F238E27FC236}">
                <a16:creationId xmlns:a16="http://schemas.microsoft.com/office/drawing/2014/main" id="{1DA8A5E2-B191-37A5-8395-7FE1E47DB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9">
            <a:extLst>
              <a:ext uri="{FF2B5EF4-FFF2-40B4-BE49-F238E27FC236}">
                <a16:creationId xmlns:a16="http://schemas.microsoft.com/office/drawing/2014/main" id="{A88B740C-018E-6571-B60A-AA6AB1189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77724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200">
                <a:latin typeface="Bookman Old Style" panose="02050604050505020204" pitchFamily="18" charset="0"/>
              </a:rPr>
              <a:t>Landsat 8: The latest was launched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200">
                <a:latin typeface="Bookman Old Style" panose="02050604050505020204" pitchFamily="18" charset="0"/>
              </a:rPr>
              <a:t>February 11, 2013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200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200">
                <a:latin typeface="Bookman Old Style" panose="02050604050505020204" pitchFamily="18" charset="0"/>
              </a:rPr>
              <a:t>Landsat 8 is offset 12 hours from Landsat 7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200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200">
                <a:latin typeface="Bookman Old Style" panose="02050604050505020204" pitchFamily="18" charset="0"/>
              </a:rPr>
              <a:t>Landsat 9, Launch: Sept. 27, 2021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200">
                <a:latin typeface="Bookman Old Style" panose="02050604050505020204" pitchFamily="18" charset="0"/>
              </a:rPr>
              <a:t> https://landsat.gsfc.nasa.gov/satellites/landsat-9/ </a:t>
            </a:r>
          </a:p>
        </p:txBody>
      </p:sp>
      <p:sp>
        <p:nvSpPr>
          <p:cNvPr id="45061" name="Text Box 10">
            <a:extLst>
              <a:ext uri="{FF2B5EF4-FFF2-40B4-BE49-F238E27FC236}">
                <a16:creationId xmlns:a16="http://schemas.microsoft.com/office/drawing/2014/main" id="{E599D5C0-ACAB-B2A3-0A9F-B6FCF17C1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9530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2" name="Slide Number Placeholder 1">
            <a:extLst>
              <a:ext uri="{FF2B5EF4-FFF2-40B4-BE49-F238E27FC236}">
                <a16:creationId xmlns:a16="http://schemas.microsoft.com/office/drawing/2014/main" id="{CE66D186-F728-1E1D-E249-323557ECF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283C2C-978F-4E6D-9E42-1F3AEE78BB6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>
            <a:extLst>
              <a:ext uri="{FF2B5EF4-FFF2-40B4-BE49-F238E27FC236}">
                <a16:creationId xmlns:a16="http://schemas.microsoft.com/office/drawing/2014/main" id="{0406F357-47F9-C49D-1E59-AA26A7FCA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Landsat series satellites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7107" name="Object 5" descr="White marble">
            <a:extLst>
              <a:ext uri="{FF2B5EF4-FFF2-40B4-BE49-F238E27FC236}">
                <a16:creationId xmlns:a16="http://schemas.microsoft.com/office/drawing/2014/main" id="{A49E8A54-8286-46E2-8F7D-A4A93FE91A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9">
            <a:extLst>
              <a:ext uri="{FF2B5EF4-FFF2-40B4-BE49-F238E27FC236}">
                <a16:creationId xmlns:a16="http://schemas.microsoft.com/office/drawing/2014/main" id="{22274277-232B-9F0D-B3BB-B8330C74C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77724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200">
              <a:latin typeface="Bookman Old Style" panose="02050604050505020204" pitchFamily="18" charset="0"/>
            </a:endParaRPr>
          </a:p>
        </p:txBody>
      </p:sp>
      <p:sp>
        <p:nvSpPr>
          <p:cNvPr id="47109" name="Text Box 10">
            <a:extLst>
              <a:ext uri="{FF2B5EF4-FFF2-40B4-BE49-F238E27FC236}">
                <a16:creationId xmlns:a16="http://schemas.microsoft.com/office/drawing/2014/main" id="{92DC7EE5-3640-2054-6301-EC01A69E4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9530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0" name="Slide Number Placeholder 1">
            <a:extLst>
              <a:ext uri="{FF2B5EF4-FFF2-40B4-BE49-F238E27FC236}">
                <a16:creationId xmlns:a16="http://schemas.microsoft.com/office/drawing/2014/main" id="{D5029743-6D3D-B799-8E0A-F8E63B99C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66419-59EF-45DE-B1C5-B09D9D4943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pic>
        <p:nvPicPr>
          <p:cNvPr id="47111" name="Picture 2">
            <a:extLst>
              <a:ext uri="{FF2B5EF4-FFF2-40B4-BE49-F238E27FC236}">
                <a16:creationId xmlns:a16="http://schemas.microsoft.com/office/drawing/2014/main" id="{5C60BC7F-0ECA-268F-C65E-9117D6DB2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08" y="704850"/>
            <a:ext cx="93535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Box 3">
            <a:extLst>
              <a:ext uri="{FF2B5EF4-FFF2-40B4-BE49-F238E27FC236}">
                <a16:creationId xmlns:a16="http://schemas.microsoft.com/office/drawing/2014/main" id="{CA889FD3-E093-F342-FB89-56D1E9745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6134100"/>
            <a:ext cx="664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Source: https://landsat.gsfc.nasa.gov/satellites/landsat-9/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>
            <a:extLst>
              <a:ext uri="{FF2B5EF4-FFF2-40B4-BE49-F238E27FC236}">
                <a16:creationId xmlns:a16="http://schemas.microsoft.com/office/drawing/2014/main" id="{7620A287-363E-F2D5-DF13-07ADE6F43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Landsat circular orbits (1-3)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9155" name="Object 5" descr="White marble">
            <a:extLst>
              <a:ext uri="{FF2B5EF4-FFF2-40B4-BE49-F238E27FC236}">
                <a16:creationId xmlns:a16="http://schemas.microsoft.com/office/drawing/2014/main" id="{7FAD7692-0F82-999D-B1AF-1D6FC5FAD3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9">
            <a:extLst>
              <a:ext uri="{FF2B5EF4-FFF2-40B4-BE49-F238E27FC236}">
                <a16:creationId xmlns:a16="http://schemas.microsoft.com/office/drawing/2014/main" id="{DB3B3B3C-EA4C-4ED9-BF9B-CC9CBBFB7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43434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Orbits around Earth at an altitude of 919 km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(Landsat 1 to 3)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Had an orbital inclination of 99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nearly polar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orbits Earth once every 103 min, 14 orbits per day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Sun-synchronous orbit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Revisit rate: 18 days (Landsat 1 to 3)</a:t>
            </a:r>
          </a:p>
        </p:txBody>
      </p:sp>
      <p:sp>
        <p:nvSpPr>
          <p:cNvPr id="49157" name="Slide Number Placeholder 1">
            <a:extLst>
              <a:ext uri="{FF2B5EF4-FFF2-40B4-BE49-F238E27FC236}">
                <a16:creationId xmlns:a16="http://schemas.microsoft.com/office/drawing/2014/main" id="{B9991150-2162-9411-A3DC-4C39EA1F6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F8A87-2A8F-43D0-91BA-B9279C83D0A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>
            <a:extLst>
              <a:ext uri="{FF2B5EF4-FFF2-40B4-BE49-F238E27FC236}">
                <a16:creationId xmlns:a16="http://schemas.microsoft.com/office/drawing/2014/main" id="{99E84651-B8B8-BB18-A6BD-B029FC952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MSS parameters</a:t>
            </a:r>
            <a:endParaRPr lang="en-US" altLang="en-US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1203" name="Object 5" descr="White marble">
            <a:extLst>
              <a:ext uri="{FF2B5EF4-FFF2-40B4-BE49-F238E27FC236}">
                <a16:creationId xmlns:a16="http://schemas.microsoft.com/office/drawing/2014/main" id="{2F8B5211-4EC6-0B92-631A-2370DC9AED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9">
            <a:extLst>
              <a:ext uri="{FF2B5EF4-FFF2-40B4-BE49-F238E27FC236}">
                <a16:creationId xmlns:a16="http://schemas.microsoft.com/office/drawing/2014/main" id="{5DE318F2-74C7-2FB5-8B05-6D66893F4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57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Bookman Old Style" panose="02050604050505020204" pitchFamily="18" charset="0"/>
              </a:rPr>
              <a:t>MSSs have been used on Landsat - 1, 2, 3, 4, 5. </a:t>
            </a:r>
          </a:p>
        </p:txBody>
      </p:sp>
      <p:sp>
        <p:nvSpPr>
          <p:cNvPr id="51205" name="Text Box 10">
            <a:extLst>
              <a:ext uri="{FF2B5EF4-FFF2-40B4-BE49-F238E27FC236}">
                <a16:creationId xmlns:a16="http://schemas.microsoft.com/office/drawing/2014/main" id="{5E6636B5-8EC7-3CFC-85F6-A0AECE0EB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9530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6" name="Rectangle 11">
            <a:extLst>
              <a:ext uri="{FF2B5EF4-FFF2-40B4-BE49-F238E27FC236}">
                <a16:creationId xmlns:a16="http://schemas.microsoft.com/office/drawing/2014/main" id="{909D5604-236E-BC2A-11A3-D02B2455B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538" y="920750"/>
            <a:ext cx="5303837" cy="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43724" name="Group 12">
            <a:extLst>
              <a:ext uri="{FF2B5EF4-FFF2-40B4-BE49-F238E27FC236}">
                <a16:creationId xmlns:a16="http://schemas.microsoft.com/office/drawing/2014/main" id="{0CB27BFC-57E9-4A33-A22B-EBAEE178F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575560"/>
              </p:ext>
            </p:extLst>
          </p:nvPr>
        </p:nvGraphicFramePr>
        <p:xfrm>
          <a:off x="914400" y="1600200"/>
          <a:ext cx="7010401" cy="2057401"/>
        </p:xfrm>
        <a:graphic>
          <a:graphicData uri="http://schemas.openxmlformats.org/drawingml/2006/table">
            <a:tbl>
              <a:tblPr/>
              <a:tblGrid>
                <a:gridCol w="2144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Landsat 1, 2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Landsat 4, 5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B4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0.5 - 0.6 µm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B5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0.6 - 0.7µm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B6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0.7 - 0.8 µm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B7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0.8 - 9.1 µm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B4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233" name="Text Box 38">
            <a:extLst>
              <a:ext uri="{FF2B5EF4-FFF2-40B4-BE49-F238E27FC236}">
                <a16:creationId xmlns:a16="http://schemas.microsoft.com/office/drawing/2014/main" id="{D8F17CC8-454A-C8D4-8824-4D87A55D7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191000"/>
            <a:ext cx="7086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>
                <a:latin typeface="Bookman Old Style" panose="02050604050505020204" pitchFamily="18" charset="0"/>
              </a:rPr>
              <a:t>Each scene: covers 185 km X 170 km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>
                <a:latin typeface="Bookman Old Style" panose="02050604050505020204" pitchFamily="18" charset="0"/>
              </a:rPr>
              <a:t>a spatial resolution of 79 m X 57 m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>
                <a:latin typeface="Bookman Old Style" panose="02050604050505020204" pitchFamily="18" charset="0"/>
              </a:rPr>
              <a:t>instantaneous field of view (IFOV) of 79 m X 79 m</a:t>
            </a:r>
          </a:p>
        </p:txBody>
      </p:sp>
      <p:sp>
        <p:nvSpPr>
          <p:cNvPr id="51234" name="Slide Number Placeholder 1">
            <a:extLst>
              <a:ext uri="{FF2B5EF4-FFF2-40B4-BE49-F238E27FC236}">
                <a16:creationId xmlns:a16="http://schemas.microsoft.com/office/drawing/2014/main" id="{3F5063DD-8C56-6362-7565-8CCE9851F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506F90-AFFB-4FBF-AB2F-2291728D85B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22FD036D-162C-3DED-0AF8-8825A0D23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changes of Landsat Thematic Mapper (TM)</a:t>
            </a:r>
            <a:b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compared to the MSS (Landsat 4 and 5)</a:t>
            </a: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3251" name="Object 5" descr="White marble">
            <a:extLst>
              <a:ext uri="{FF2B5EF4-FFF2-40B4-BE49-F238E27FC236}">
                <a16:creationId xmlns:a16="http://schemas.microsoft.com/office/drawing/2014/main" id="{EA06049F-F2C8-97DE-9D96-4E48B4AEBF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Rectangle 9">
            <a:extLst>
              <a:ext uri="{FF2B5EF4-FFF2-40B4-BE49-F238E27FC236}">
                <a16:creationId xmlns:a16="http://schemas.microsoft.com/office/drawing/2014/main" id="{FDD13E87-112C-4F65-F01D-0192C2736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Increased the number of spectral bands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Improved spatial and spectral resolution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Orbit changed from a 919-km to a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705-km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influence?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Increased the angle of view from 11.56° to 14.92°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Repetitive rate changed from 18 to 16 days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16 detectors are used to collect the data for B1-B5, B7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detectors are used to collect the thermal data  </a:t>
            </a:r>
          </a:p>
        </p:txBody>
      </p:sp>
      <p:sp>
        <p:nvSpPr>
          <p:cNvPr id="53253" name="Text Box 10">
            <a:extLst>
              <a:ext uri="{FF2B5EF4-FFF2-40B4-BE49-F238E27FC236}">
                <a16:creationId xmlns:a16="http://schemas.microsoft.com/office/drawing/2014/main" id="{E2132900-FFBC-5433-29C0-5E9D585E7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9530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87645" name="Group 253">
            <a:extLst>
              <a:ext uri="{FF2B5EF4-FFF2-40B4-BE49-F238E27FC236}">
                <a16:creationId xmlns:a16="http://schemas.microsoft.com/office/drawing/2014/main" id="{95DE13EF-E60E-4724-A6BC-63791BD4A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109393"/>
              </p:ext>
            </p:extLst>
          </p:nvPr>
        </p:nvGraphicFramePr>
        <p:xfrm>
          <a:off x="1066800" y="4038602"/>
          <a:ext cx="6400800" cy="2666999"/>
        </p:xfrm>
        <a:graphic>
          <a:graphicData uri="http://schemas.openxmlformats.org/drawingml/2006/table">
            <a:tbl>
              <a:tblPr/>
              <a:tblGrid>
                <a:gridCol w="139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4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0.45 - 0.52 µm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TM2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0.52 - 0.60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0.63 - 0.69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 IR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0.76 - 0.90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1.55 - 1.75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TM7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2.08 - 2.35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IR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TM6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10.4 - 12.5 µm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296" name="Slide Number Placeholder 1">
            <a:extLst>
              <a:ext uri="{FF2B5EF4-FFF2-40B4-BE49-F238E27FC236}">
                <a16:creationId xmlns:a16="http://schemas.microsoft.com/office/drawing/2014/main" id="{BB2BAD22-6C1B-0669-43CE-00C3C6356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543702-1749-4AF8-9DD0-5AC11CBA305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id="{0524CBAA-07E0-372E-8C27-46604BB7F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Landsat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5299" name="Object 4" descr="White marble">
            <a:extLst>
              <a:ext uri="{FF2B5EF4-FFF2-40B4-BE49-F238E27FC236}">
                <a16:creationId xmlns:a16="http://schemas.microsoft.com/office/drawing/2014/main" id="{4CD47C15-BE2F-4CE4-5AE8-F223C72F84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4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0" name="Picture 9" descr="sensor_swath">
            <a:extLst>
              <a:ext uri="{FF2B5EF4-FFF2-40B4-BE49-F238E27FC236}">
                <a16:creationId xmlns:a16="http://schemas.microsoft.com/office/drawing/2014/main" id="{032F07CD-696F-1EA8-3995-8F1E1E870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5062538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10">
            <a:extLst>
              <a:ext uri="{FF2B5EF4-FFF2-40B4-BE49-F238E27FC236}">
                <a16:creationId xmlns:a16="http://schemas.microsoft.com/office/drawing/2014/main" id="{9E103B44-A62F-8ABF-35EE-B0E468ED2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35814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Swath is 183 km wide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233 orbits, for each 16 day cycle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5302" name="Slide Number Placeholder 1">
            <a:extLst>
              <a:ext uri="{FF2B5EF4-FFF2-40B4-BE49-F238E27FC236}">
                <a16:creationId xmlns:a16="http://schemas.microsoft.com/office/drawing/2014/main" id="{B7930456-DA06-0798-82DC-3BEB46C74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F096D9-2B1C-449E-BD77-CEA1CC8E70E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9A582DE-FBAD-CDBA-5D98-39EE3CBE2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changes of </a:t>
            </a:r>
            <a:b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Landsat Enhanced Thematic Mapper Plus </a:t>
            </a:r>
            <a:b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(ETM</a:t>
            </a:r>
            <a:r>
              <a:rPr lang="en-US" altLang="en-US" sz="24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as compared to the TM</a:t>
            </a:r>
          </a:p>
        </p:txBody>
      </p:sp>
      <p:sp>
        <p:nvSpPr>
          <p:cNvPr id="57347" name="Rectangle 4">
            <a:extLst>
              <a:ext uri="{FF2B5EF4-FFF2-40B4-BE49-F238E27FC236}">
                <a16:creationId xmlns:a16="http://schemas.microsoft.com/office/drawing/2014/main" id="{F02F2AE4-FA9F-1C65-AB86-FFDD057C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Introduction to Remote Sensing</a:t>
            </a:r>
          </a:p>
        </p:txBody>
      </p:sp>
      <p:graphicFrame>
        <p:nvGraphicFramePr>
          <p:cNvPr id="57348" name="Object 5" descr="White marble">
            <a:extLst>
              <a:ext uri="{FF2B5EF4-FFF2-40B4-BE49-F238E27FC236}">
                <a16:creationId xmlns:a16="http://schemas.microsoft.com/office/drawing/2014/main" id="{659B2407-7626-6021-9BC8-649D4C6752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Rectangle 9">
            <a:extLst>
              <a:ext uri="{FF2B5EF4-FFF2-40B4-BE49-F238E27FC236}">
                <a16:creationId xmlns:a16="http://schemas.microsoft.com/office/drawing/2014/main" id="{E7864C43-4113-325F-3D4D-3F84BF161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610600" cy="106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addition of the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panchromatic band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Improved spatial resolution with the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Thermal infrared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band 6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sp>
        <p:nvSpPr>
          <p:cNvPr id="57350" name="Text Box 10">
            <a:extLst>
              <a:ext uri="{FF2B5EF4-FFF2-40B4-BE49-F238E27FC236}">
                <a16:creationId xmlns:a16="http://schemas.microsoft.com/office/drawing/2014/main" id="{E4E45B23-7DDE-EEBB-817A-DB8C746B2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9530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93621" name="Group 85">
            <a:extLst>
              <a:ext uri="{FF2B5EF4-FFF2-40B4-BE49-F238E27FC236}">
                <a16:creationId xmlns:a16="http://schemas.microsoft.com/office/drawing/2014/main" id="{08423442-08ED-4500-BE17-64DC52ED1DEE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2819400"/>
          <a:ext cx="6858000" cy="3429001"/>
        </p:xfrm>
        <a:graphic>
          <a:graphicData uri="http://schemas.openxmlformats.org/drawingml/2006/table">
            <a:tbl>
              <a:tblPr/>
              <a:tblGrid>
                <a:gridCol w="1908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0.45 - 0.52 µm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TM2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0.52 - 0.60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0.63 - 0.69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0.76 - 0.90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1.55 - 1.75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TM7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2.08 - 2.35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10.4 - 12.5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0.52 - 0.90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389" name="Slide Number Placeholder 1">
            <a:extLst>
              <a:ext uri="{FF2B5EF4-FFF2-40B4-BE49-F238E27FC236}">
                <a16:creationId xmlns:a16="http://schemas.microsoft.com/office/drawing/2014/main" id="{CADD5455-D528-734F-9841-110593532C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E5FA99-A7E9-47A4-89AE-0BC0813CA32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>
            <a:extLst>
              <a:ext uri="{FF2B5EF4-FFF2-40B4-BE49-F238E27FC236}">
                <a16:creationId xmlns:a16="http://schemas.microsoft.com/office/drawing/2014/main" id="{1E721BE6-51DB-DE8A-AED7-09771837D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Landsat 7 circular orbits 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9395" name="Object 4" descr="White marble">
            <a:extLst>
              <a:ext uri="{FF2B5EF4-FFF2-40B4-BE49-F238E27FC236}">
                <a16:creationId xmlns:a16="http://schemas.microsoft.com/office/drawing/2014/main" id="{20FB0461-AB4B-9E18-7EA3-DC1AF73FED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4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Rectangle 8">
            <a:extLst>
              <a:ext uri="{FF2B5EF4-FFF2-40B4-BE49-F238E27FC236}">
                <a16:creationId xmlns:a16="http://schemas.microsoft.com/office/drawing/2014/main" id="{6D7A2266-95BB-0D5F-2D0A-C398CD98A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Orbits around Earth at an altitude of 705 km 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 degrees off a polar orbit, nearly polar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orbit takes about 99 minutes (14.5 per day)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Sun-synchronous orbit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following earth’s rotation with each pass, it can keep crossing the equator at the same time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always crosses equator at around 10 AM.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repeat cycle is 16 days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Distance between ground tracks of consecutive orbits is 2,752 km at equator because of the earth’s rotation </a:t>
            </a:r>
          </a:p>
        </p:txBody>
      </p:sp>
      <p:sp>
        <p:nvSpPr>
          <p:cNvPr id="59397" name="Slide Number Placeholder 1">
            <a:extLst>
              <a:ext uri="{FF2B5EF4-FFF2-40B4-BE49-F238E27FC236}">
                <a16:creationId xmlns:a16="http://schemas.microsoft.com/office/drawing/2014/main" id="{EDBD5B2C-64E3-4993-75BD-8B8743222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936B1D-57D9-4B8A-BEA9-06FDEA0E0FE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BDB2E910-04B5-8EB8-D42F-E6E0FCE3B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Landsat 7 ETM+ </a:t>
            </a:r>
            <a:endParaRPr lang="en-US" altLang="en-US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61443" name="Object 4" descr="White marble">
            <a:extLst>
              <a:ext uri="{FF2B5EF4-FFF2-40B4-BE49-F238E27FC236}">
                <a16:creationId xmlns:a16="http://schemas.microsoft.com/office/drawing/2014/main" id="{B4D395F1-B19E-420A-76DF-C9C3271B71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4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Rectangle 8">
            <a:extLst>
              <a:ext uri="{FF2B5EF4-FFF2-40B4-BE49-F238E27FC236}">
                <a16:creationId xmlns:a16="http://schemas.microsoft.com/office/drawing/2014/main" id="{C597A8EB-4D9D-ABFE-AEC3-A52D76B0A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077200" cy="60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Bookman Old Style" panose="02050604050505020204" pitchFamily="18" charset="0"/>
              </a:rPr>
              <a:t>Spectral and spatial resolution of bands</a:t>
            </a:r>
          </a:p>
        </p:txBody>
      </p:sp>
      <p:graphicFrame>
        <p:nvGraphicFramePr>
          <p:cNvPr id="61445" name="Object 9">
            <a:extLst>
              <a:ext uri="{FF2B5EF4-FFF2-40B4-BE49-F238E27FC236}">
                <a16:creationId xmlns:a16="http://schemas.microsoft.com/office/drawing/2014/main" id="{8B0707E7-E575-FA76-10C8-9BA9AF522A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28800"/>
          <a:ext cx="8915400" cy="357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6147816" imgH="2874264" progId="Word.Document.8">
                  <p:embed/>
                </p:oleObj>
              </mc:Choice>
              <mc:Fallback>
                <p:oleObj name="Document" r:id="rId6" imgW="6147816" imgH="2874264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8800"/>
                        <a:ext cx="8915400" cy="357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 Box 10">
            <a:extLst>
              <a:ext uri="{FF2B5EF4-FFF2-40B4-BE49-F238E27FC236}">
                <a16:creationId xmlns:a16="http://schemas.microsoft.com/office/drawing/2014/main" id="{26492074-6DD1-DD84-5118-DC7C2B01A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723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Band wavelength spectrums are slightly different from LANDSAT 5</a:t>
            </a:r>
          </a:p>
        </p:txBody>
      </p:sp>
      <p:sp>
        <p:nvSpPr>
          <p:cNvPr id="61447" name="Slide Number Placeholder 1">
            <a:extLst>
              <a:ext uri="{FF2B5EF4-FFF2-40B4-BE49-F238E27FC236}">
                <a16:creationId xmlns:a16="http://schemas.microsoft.com/office/drawing/2014/main" id="{91066F80-272A-C35C-AACE-D5B8244298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9217A2-84AF-45E8-97DD-CE7DE895DE2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5F34FD1F-11D5-C057-4BE5-02517525B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6962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>
                <a:latin typeface="Bookman Old Style" panose="02050604050505020204" pitchFamily="18" charset="0"/>
              </a:rPr>
              <a:t>Multispectral remote sensing systems sense the electromagnetic range from 0.4 to 14 </a:t>
            </a:r>
            <a:r>
              <a:rPr lang="en-US" altLang="en-US" sz="2400">
                <a:latin typeface="Bookman Old Style" panose="02050604050505020204" pitchFamily="18" charset="0"/>
                <a:cs typeface="Times New Roman" panose="02020603050405020304" pitchFamily="18" charset="0"/>
              </a:rPr>
              <a:t>µm using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400">
              <a:latin typeface="Bookman Old Style" panose="020506040505050202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>
                <a:latin typeface="Bookman Old Style" panose="02050604050505020204" pitchFamily="18" charset="0"/>
              </a:rPr>
              <a:t>discrete detectors and scanning mirrors (across track)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Bookman Old Style" panose="02050604050505020204" pitchFamily="18" charset="0"/>
              </a:rPr>
              <a:t>	Landsat MSS, Landsat TM, Landsat ETM</a:t>
            </a:r>
            <a:r>
              <a:rPr lang="en-US" altLang="en-US" sz="2400" baseline="30000">
                <a:latin typeface="Bookman Old Style" panose="02050604050505020204" pitchFamily="18" charset="0"/>
              </a:rPr>
              <a:t>+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400">
              <a:latin typeface="Bookman Old Style" panose="020506040505050202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>
                <a:latin typeface="Bookman Old Style" panose="02050604050505020204" pitchFamily="18" charset="0"/>
              </a:rPr>
              <a:t>linear arrays (along track)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Bookman Old Style" panose="02050604050505020204" pitchFamily="18" charset="0"/>
              </a:rPr>
              <a:t>	SPOT HRV, SPOT HRVI, IRS LISS, IKONOS, Quickbird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C339BB1F-6B97-2FFD-CB0E-DED3E45AB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Multispectral remote sensing systems</a:t>
            </a:r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8196" name="Object 6" descr="White marble">
            <a:extLst>
              <a:ext uri="{FF2B5EF4-FFF2-40B4-BE49-F238E27FC236}">
                <a16:creationId xmlns:a16="http://schemas.microsoft.com/office/drawing/2014/main" id="{6123D8E1-1F13-EDC0-13B5-B4D52782C8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6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Slide Number Placeholder 1">
            <a:extLst>
              <a:ext uri="{FF2B5EF4-FFF2-40B4-BE49-F238E27FC236}">
                <a16:creationId xmlns:a16="http://schemas.microsoft.com/office/drawing/2014/main" id="{A5528307-B137-8C1F-763B-D8F8C1A1B3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153A65-A30C-403A-AED5-DDE30547DEE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>
            <a:extLst>
              <a:ext uri="{FF2B5EF4-FFF2-40B4-BE49-F238E27FC236}">
                <a16:creationId xmlns:a16="http://schemas.microsoft.com/office/drawing/2014/main" id="{B6D8AA5A-A272-0F51-17A0-ADAD8C6AB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Landsat band properties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3491" name="Object 4" descr="White marble">
            <a:extLst>
              <a:ext uri="{FF2B5EF4-FFF2-40B4-BE49-F238E27FC236}">
                <a16:creationId xmlns:a16="http://schemas.microsoft.com/office/drawing/2014/main" id="{70ABD044-2AC4-7FC9-5FB3-EDA67EFEBC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4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Text Box 6">
            <a:extLst>
              <a:ext uri="{FF2B5EF4-FFF2-40B4-BE49-F238E27FC236}">
                <a16:creationId xmlns:a16="http://schemas.microsoft.com/office/drawing/2014/main" id="{0CAF2F1C-7FA0-9E44-7E05-624D71834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5175"/>
            <a:ext cx="77724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1 =Blue, 0.45-0.52 µm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mapping coastal water areas, differentiating between soil and vegetation, forest type mapping, and detecting cultural features. </a:t>
            </a:r>
          </a:p>
        </p:txBody>
      </p:sp>
      <p:sp>
        <p:nvSpPr>
          <p:cNvPr id="63493" name="Rectangle 7">
            <a:extLst>
              <a:ext uri="{FF2B5EF4-FFF2-40B4-BE49-F238E27FC236}">
                <a16:creationId xmlns:a16="http://schemas.microsoft.com/office/drawing/2014/main" id="{E865EDE7-746F-EC9D-F674-A6C77D16B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8229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2 =Green, 0.52-0.60 µm</a:t>
            </a: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Vegetation identification and assessment of vigor, cultural feature identification.</a:t>
            </a: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3 =Red, 0.63-0.69 µm</a:t>
            </a: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discriminating between many plant species;  determining soil boundary and geological boundary delineations as well as cultural features.</a:t>
            </a: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4 =Reflective-infrared, 0.76-0.90 µm</a:t>
            </a: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This band is especially responsive to the amount of </a:t>
            </a: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vegetation biomass</a:t>
            </a: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 present in a scene;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crop identification and emphasizes soil/crop and land/water contrasts.</a:t>
            </a: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5 =Mid-infrared, 1.55-1.75 µm</a:t>
            </a: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This band is sensitive to the amount of </a:t>
            </a: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water in plants</a:t>
            </a: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; crop </a:t>
            </a: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drought</a:t>
            </a: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 studies and in plant health analyses; discriminate between clouds, snow, and ice.</a:t>
            </a: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6 =Thermal-infrared, 10.40-12.50 µm</a:t>
            </a: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This band is useful for </a:t>
            </a: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vegetation and crop stress</a:t>
            </a: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 detection, </a:t>
            </a: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heat intensity</a:t>
            </a: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, insecticide applications, and for locating thermal pollution. locating geothermal activity.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7 =Mid-infrared, 2.08-2.35 µm</a:t>
            </a: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for the discrimination of </a:t>
            </a: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geologic rock type and soil</a:t>
            </a:r>
            <a:endParaRPr lang="en-US" alt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boundaries, as well as soil and vegetation moisture content.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4" name="Slide Number Placeholder 1">
            <a:extLst>
              <a:ext uri="{FF2B5EF4-FFF2-40B4-BE49-F238E27FC236}">
                <a16:creationId xmlns:a16="http://schemas.microsoft.com/office/drawing/2014/main" id="{97D8CE66-1819-17D7-CCDF-5079F48AD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9E54AD-8F63-4F63-9EA3-A4C4638F7A1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>
            <a:extLst>
              <a:ext uri="{FF2B5EF4-FFF2-40B4-BE49-F238E27FC236}">
                <a16:creationId xmlns:a16="http://schemas.microsoft.com/office/drawing/2014/main" id="{F09C5ADA-47DD-57D5-A430-2A56BF6F2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Landsat band properties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539" name="Object 4" descr="White marble">
            <a:extLst>
              <a:ext uri="{FF2B5EF4-FFF2-40B4-BE49-F238E27FC236}">
                <a16:creationId xmlns:a16="http://schemas.microsoft.com/office/drawing/2014/main" id="{1D0744AB-B1C5-ACEA-5BAA-5DAD1C84E5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4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2" name="Group 8">
            <a:extLst>
              <a:ext uri="{FF2B5EF4-FFF2-40B4-BE49-F238E27FC236}">
                <a16:creationId xmlns:a16="http://schemas.microsoft.com/office/drawing/2014/main" id="{6D0073FF-9F43-4415-8D3F-27F768D57D59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990600"/>
          <a:ext cx="7772400" cy="4633915"/>
        </p:xfrm>
        <a:graphic>
          <a:graphicData uri="http://schemas.openxmlformats.org/drawingml/2006/table">
            <a:tbl>
              <a:tblPr/>
              <a:tblGrid>
                <a:gridCol w="903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 Spectral location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body penetration, soil-water discrimination, forest type mapping, cultural feature ID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reflectance peak of veg, for veg ID and assessment of vigor, cultural feature ID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Chlorophyll absorption region, plant species differentiation, cultural feature ID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 infra red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 types, vigor and biomass content, dilineating water bodies, soil moisture assessment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 infra red (1.55-1.75 mm)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 moisture, soil moisture, diff of soil from clouds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infra red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 stress analysis, soil moisture, thermal mapping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 infra red(2.08-2.35 mm)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Discriminating mineral and rock types,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moisture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5578" name="Slide Number Placeholder 1">
            <a:extLst>
              <a:ext uri="{FF2B5EF4-FFF2-40B4-BE49-F238E27FC236}">
                <a16:creationId xmlns:a16="http://schemas.microsoft.com/office/drawing/2014/main" id="{4E336170-9022-3E02-93CA-3B6618D06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2CB525-74B1-4A9D-972C-0BA5F5E662F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BDB2E910-04B5-8EB8-D42F-E6E0FCE3B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Landsat 9 with OLI, and Thermal Infrared (TIRS-2)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graphicFrame>
        <p:nvGraphicFramePr>
          <p:cNvPr id="61443" name="Object 4" descr="White marble">
            <a:extLst>
              <a:ext uri="{FF2B5EF4-FFF2-40B4-BE49-F238E27FC236}">
                <a16:creationId xmlns:a16="http://schemas.microsoft.com/office/drawing/2014/main" id="{B4D395F1-B19E-420A-76DF-C9C3271B71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61443" name="Object 4" descr="White marble">
                        <a:extLst>
                          <a:ext uri="{FF2B5EF4-FFF2-40B4-BE49-F238E27FC236}">
                            <a16:creationId xmlns:a16="http://schemas.microsoft.com/office/drawing/2014/main" id="{B4D395F1-B19E-420A-76DF-C9C3271B71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Rectangle 8">
            <a:extLst>
              <a:ext uri="{FF2B5EF4-FFF2-40B4-BE49-F238E27FC236}">
                <a16:creationId xmlns:a16="http://schemas.microsoft.com/office/drawing/2014/main" id="{C597A8EB-4D9D-ABFE-AEC3-A52D76B0A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555624"/>
            <a:ext cx="8610600" cy="226377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Bookman Old Style" panose="02050604050505020204" pitchFamily="18" charset="0"/>
              </a:rPr>
              <a:t>Spectral and spatial resolution of bands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Bookman Old Style" panose="02050604050505020204" pitchFamily="18" charset="0"/>
              </a:rPr>
              <a:t>Sept. 27, </a:t>
            </a:r>
            <a:r>
              <a:rPr lang="en-US" altLang="en-US" sz="2200" b="1" dirty="0">
                <a:latin typeface="Bookman Old Style" panose="02050604050505020204" pitchFamily="18" charset="0"/>
              </a:rPr>
              <a:t>2021</a:t>
            </a:r>
            <a:r>
              <a:rPr lang="en-US" altLang="en-US" sz="2200" dirty="0">
                <a:latin typeface="Bookman Old Style" panose="02050604050505020204" pitchFamily="18" charset="0"/>
              </a:rPr>
              <a:t> Launch, see link: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Bookman Old Style" panose="02050604050505020204" pitchFamily="18" charset="0"/>
              </a:rPr>
              <a:t>https://geonarrative.usgs.gov/landsat-9-road-to-launch/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Bookman Old Style" panose="02050604050505020204" pitchFamily="18" charset="0"/>
              </a:rPr>
              <a:t>Landsat Science</a:t>
            </a:r>
          </a:p>
        </p:txBody>
      </p:sp>
      <p:graphicFrame>
        <p:nvGraphicFramePr>
          <p:cNvPr id="61445" name="Object 9">
            <a:extLst>
              <a:ext uri="{FF2B5EF4-FFF2-40B4-BE49-F238E27FC236}">
                <a16:creationId xmlns:a16="http://schemas.microsoft.com/office/drawing/2014/main" id="{8B0707E7-E575-FA76-10C8-9BA9AF522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023427"/>
              </p:ext>
            </p:extLst>
          </p:nvPr>
        </p:nvGraphicFramePr>
        <p:xfrm>
          <a:off x="0" y="2339975"/>
          <a:ext cx="8915400" cy="357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6147816" imgH="2874264" progId="Word.Document.8">
                  <p:embed/>
                </p:oleObj>
              </mc:Choice>
              <mc:Fallback>
                <p:oleObj name="Document" r:id="rId6" imgW="6147816" imgH="2874264" progId="Word.Document.8">
                  <p:embed/>
                  <p:pic>
                    <p:nvPicPr>
                      <p:cNvPr id="61445" name="Object 9">
                        <a:extLst>
                          <a:ext uri="{FF2B5EF4-FFF2-40B4-BE49-F238E27FC236}">
                            <a16:creationId xmlns:a16="http://schemas.microsoft.com/office/drawing/2014/main" id="{8B0707E7-E575-FA76-10C8-9BA9AF522A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39975"/>
                        <a:ext cx="8915400" cy="357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 Box 10">
            <a:extLst>
              <a:ext uri="{FF2B5EF4-FFF2-40B4-BE49-F238E27FC236}">
                <a16:creationId xmlns:a16="http://schemas.microsoft.com/office/drawing/2014/main" id="{26492074-6DD1-DD84-5118-DC7C2B01A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894387"/>
            <a:ext cx="723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 wavelength spectrums are slightly different from LANDSAT 5</a:t>
            </a:r>
          </a:p>
        </p:txBody>
      </p:sp>
      <p:sp>
        <p:nvSpPr>
          <p:cNvPr id="61447" name="Slide Number Placeholder 1">
            <a:extLst>
              <a:ext uri="{FF2B5EF4-FFF2-40B4-BE49-F238E27FC236}">
                <a16:creationId xmlns:a16="http://schemas.microsoft.com/office/drawing/2014/main" id="{91066F80-272A-C35C-AACE-D5B8244298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9217A2-84AF-45E8-97DD-CE7DE895DE2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Right Arrow 5">
            <a:hlinkClick r:id="rId8"/>
            <a:extLst>
              <a:ext uri="{FF2B5EF4-FFF2-40B4-BE49-F238E27FC236}">
                <a16:creationId xmlns:a16="http://schemas.microsoft.com/office/drawing/2014/main" id="{CF3C21EA-28CE-FC96-DB7D-72F325799237}"/>
              </a:ext>
            </a:extLst>
          </p:cNvPr>
          <p:cNvSpPr/>
          <p:nvPr/>
        </p:nvSpPr>
        <p:spPr>
          <a:xfrm>
            <a:off x="8153400" y="973137"/>
            <a:ext cx="762000" cy="466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8422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2DE45D4B-11BA-E51C-21AD-B328A1615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Landsat scene</a:t>
            </a:r>
            <a:endParaRPr lang="en-US" altLang="en-US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67587" name="Object 4" descr="White marble">
            <a:extLst>
              <a:ext uri="{FF2B5EF4-FFF2-40B4-BE49-F238E27FC236}">
                <a16:creationId xmlns:a16="http://schemas.microsoft.com/office/drawing/2014/main" id="{EF17C840-BA3A-97A6-C054-90C730C392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4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8">
            <a:extLst>
              <a:ext uri="{FF2B5EF4-FFF2-40B4-BE49-F238E27FC236}">
                <a16:creationId xmlns:a16="http://schemas.microsoft.com/office/drawing/2014/main" id="{C9E1AFCB-0CEF-5E75-D6B0-55B79EF7E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077200" cy="68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Bookman Old Style" panose="02050604050505020204" pitchFamily="18" charset="0"/>
              </a:rPr>
              <a:t>Scenes are then indexed by the path and a row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600" dirty="0"/>
          </a:p>
        </p:txBody>
      </p:sp>
      <p:pic>
        <p:nvPicPr>
          <p:cNvPr id="67589" name="Picture 9" descr="path_row_graphic">
            <a:extLst>
              <a:ext uri="{FF2B5EF4-FFF2-40B4-BE49-F238E27FC236}">
                <a16:creationId xmlns:a16="http://schemas.microsoft.com/office/drawing/2014/main" id="{3FF57668-76FE-3BDA-B826-2E4D0CC7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2296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Slide Number Placeholder 1">
            <a:extLst>
              <a:ext uri="{FF2B5EF4-FFF2-40B4-BE49-F238E27FC236}">
                <a16:creationId xmlns:a16="http://schemas.microsoft.com/office/drawing/2014/main" id="{AFEE4DCA-536E-D835-0402-7B34420FF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039B4-6FAD-429B-96C9-14518EC7B97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CEAF83B5-3981-443B-945A-BB8067B73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6238875"/>
            <a:ext cx="1114425" cy="3143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</a:rPr>
              <a:t>Jensen, 2000</a:t>
            </a:r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</a:endParaRPr>
          </a:p>
        </p:txBody>
      </p:sp>
      <p:sp>
        <p:nvSpPr>
          <p:cNvPr id="217091" name="Text Box 3">
            <a:extLst>
              <a:ext uri="{FF2B5EF4-FFF2-40B4-BE49-F238E27FC236}">
                <a16:creationId xmlns:a16="http://schemas.microsoft.com/office/drawing/2014/main" id="{42D4E83F-74C2-49EA-B4AE-827D7C346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2588"/>
            <a:ext cx="7010400" cy="53181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</a:rPr>
              <a:t>Landsat 4 and 5 Worldwide Reference System</a:t>
            </a:r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361B2387-1209-2727-6D6C-9F0532FA1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4876800" cy="541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Slide Number Placeholder 1">
            <a:extLst>
              <a:ext uri="{FF2B5EF4-FFF2-40B4-BE49-F238E27FC236}">
                <a16:creationId xmlns:a16="http://schemas.microsoft.com/office/drawing/2014/main" id="{6D1C09BD-9F4F-CB60-FFC0-24C0CFF3C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299B2-2F51-4A39-AC64-52EEE21108F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>
            <a:extLst>
              <a:ext uri="{FF2B5EF4-FFF2-40B4-BE49-F238E27FC236}">
                <a16:creationId xmlns:a16="http://schemas.microsoft.com/office/drawing/2014/main" id="{669F83F0-8CB7-2A1D-EFEB-3BE4B269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7C6FAC-F380-4F8E-B22B-A51371E824E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pic>
        <p:nvPicPr>
          <p:cNvPr id="71683" name="Picture 1026" descr="The_Legal_Amazon">
            <a:extLst>
              <a:ext uri="{FF2B5EF4-FFF2-40B4-BE49-F238E27FC236}">
                <a16:creationId xmlns:a16="http://schemas.microsoft.com/office/drawing/2014/main" id="{50823A6D-DAA7-FF31-DBCB-58DE32DDC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5718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1027" descr="Acre2">
            <a:extLst>
              <a:ext uri="{FF2B5EF4-FFF2-40B4-BE49-F238E27FC236}">
                <a16:creationId xmlns:a16="http://schemas.microsoft.com/office/drawing/2014/main" id="{A989A420-D52B-9A64-9653-59C91BAA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6482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1028">
            <a:extLst>
              <a:ext uri="{FF2B5EF4-FFF2-40B4-BE49-F238E27FC236}">
                <a16:creationId xmlns:a16="http://schemas.microsoft.com/office/drawing/2014/main" id="{705C0348-38AF-427A-A63B-B253D041A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657600"/>
            <a:ext cx="457200" cy="228600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493" tIns="43247" rIns="86493" bIns="4324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686" name="Rectangle 1029">
            <a:extLst>
              <a:ext uri="{FF2B5EF4-FFF2-40B4-BE49-F238E27FC236}">
                <a16:creationId xmlns:a16="http://schemas.microsoft.com/office/drawing/2014/main" id="{F3D7A6DF-C87A-F06B-B1EA-78409AABE8EB}"/>
              </a:ext>
            </a:extLst>
          </p:cNvPr>
          <p:cNvSpPr>
            <a:spLocks noChangeArrowheads="1"/>
          </p:cNvSpPr>
          <p:nvPr/>
        </p:nvSpPr>
        <p:spPr bwMode="auto">
          <a:xfrm rot="606933">
            <a:off x="7313613" y="3813175"/>
            <a:ext cx="741362" cy="68580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493" tIns="43247" rIns="86493" bIns="4324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687" name="Text Box 1030">
            <a:extLst>
              <a:ext uri="{FF2B5EF4-FFF2-40B4-BE49-F238E27FC236}">
                <a16:creationId xmlns:a16="http://schemas.microsoft.com/office/drawing/2014/main" id="{5D340B3B-B04F-8989-149B-B272C9E4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228600"/>
            <a:ext cx="496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Brazilian Amazon Case Study Area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Rio Branco, Acre State, Brazil</a:t>
            </a:r>
          </a:p>
        </p:txBody>
      </p:sp>
      <p:sp>
        <p:nvSpPr>
          <p:cNvPr id="71688" name="Text Box 1031">
            <a:extLst>
              <a:ext uri="{FF2B5EF4-FFF2-40B4-BE49-F238E27FC236}">
                <a16:creationId xmlns:a16="http://schemas.microsoft.com/office/drawing/2014/main" id="{40C3C859-55B5-3A9B-DBF3-B23C4F739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326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Fig. 1.-Legal Amazon of Brazil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9" name="Line 1032">
            <a:extLst>
              <a:ext uri="{FF2B5EF4-FFF2-40B4-BE49-F238E27FC236}">
                <a16:creationId xmlns:a16="http://schemas.microsoft.com/office/drawing/2014/main" id="{E289B8A8-EDE4-1D96-29A3-4DD76EAF59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2071688"/>
            <a:ext cx="798513" cy="1204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71690" name="Line 1033">
            <a:extLst>
              <a:ext uri="{FF2B5EF4-FFF2-40B4-BE49-F238E27FC236}">
                <a16:creationId xmlns:a16="http://schemas.microsoft.com/office/drawing/2014/main" id="{F5EDEFCC-08A4-1587-7C3A-28AAB0C80E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7488" y="2057400"/>
            <a:ext cx="290512" cy="1585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71691" name="Text Box 1034">
            <a:extLst>
              <a:ext uri="{FF2B5EF4-FFF2-40B4-BE49-F238E27FC236}">
                <a16:creationId xmlns:a16="http://schemas.microsoft.com/office/drawing/2014/main" id="{8F5F5BB7-F2BF-70AF-B139-73384D534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638800"/>
            <a:ext cx="1058287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ookman Old Style" panose="02050604050505020204" pitchFamily="18" charset="0"/>
              </a:rPr>
              <a:t>Brazil</a:t>
            </a:r>
          </a:p>
        </p:txBody>
      </p:sp>
      <p:sp>
        <p:nvSpPr>
          <p:cNvPr id="71692" name="Line 1036">
            <a:extLst>
              <a:ext uri="{FF2B5EF4-FFF2-40B4-BE49-F238E27FC236}">
                <a16:creationId xmlns:a16="http://schemas.microsoft.com/office/drawing/2014/main" id="{8B82148B-A96B-BD80-311C-8B4A644930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03538" y="4357688"/>
            <a:ext cx="525462" cy="1357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71693" name="Text Box 1037">
            <a:extLst>
              <a:ext uri="{FF2B5EF4-FFF2-40B4-BE49-F238E27FC236}">
                <a16:creationId xmlns:a16="http://schemas.microsoft.com/office/drawing/2014/main" id="{D1408A4D-3C43-2198-8945-59578AF6B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524000"/>
            <a:ext cx="3203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Fig. 2.-Landsat Thematic Mapper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World Referencing System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(WRS II), Path 2, Row 67</a:t>
            </a:r>
          </a:p>
        </p:txBody>
      </p:sp>
      <p:sp>
        <p:nvSpPr>
          <p:cNvPr id="71694" name="Rectangle 1038">
            <a:extLst>
              <a:ext uri="{FF2B5EF4-FFF2-40B4-BE49-F238E27FC236}">
                <a16:creationId xmlns:a16="http://schemas.microsoft.com/office/drawing/2014/main" id="{79887983-DAB7-73BE-119B-50BB27C23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493" tIns="43247" rIns="86493" bIns="4324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695" name="Line 1039">
            <a:extLst>
              <a:ext uri="{FF2B5EF4-FFF2-40B4-BE49-F238E27FC236}">
                <a16:creationId xmlns:a16="http://schemas.microsoft.com/office/drawing/2014/main" id="{9763949C-41EE-B39F-8AF8-1DBBE618F0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9538" y="2857500"/>
            <a:ext cx="3700462" cy="785813"/>
          </a:xfrm>
          <a:prstGeom prst="line">
            <a:avLst/>
          </a:prstGeom>
          <a:noFill/>
          <a:ln w="158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71696" name="Line 1040">
            <a:extLst>
              <a:ext uri="{FF2B5EF4-FFF2-40B4-BE49-F238E27FC236}">
                <a16:creationId xmlns:a16="http://schemas.microsoft.com/office/drawing/2014/main" id="{889BE99D-3C3B-691E-317F-21FDEBEEF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857625"/>
            <a:ext cx="5951538" cy="785813"/>
          </a:xfrm>
          <a:prstGeom prst="line">
            <a:avLst/>
          </a:prstGeom>
          <a:noFill/>
          <a:ln w="158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71697" name="Line 1041">
            <a:extLst>
              <a:ext uri="{FF2B5EF4-FFF2-40B4-BE49-F238E27FC236}">
                <a16:creationId xmlns:a16="http://schemas.microsoft.com/office/drawing/2014/main" id="{BD000FFC-4DD5-1412-9239-DA447B762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7488" y="4214813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71698" name="Text Box 1042">
            <a:extLst>
              <a:ext uri="{FF2B5EF4-FFF2-40B4-BE49-F238E27FC236}">
                <a16:creationId xmlns:a16="http://schemas.microsoft.com/office/drawing/2014/main" id="{C5EEDA6E-97C6-592A-1CCC-CB8C6F29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429250"/>
            <a:ext cx="38465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Source: Basic Science and RemoteSensing Initiative,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Michigan State U. (http://bsrsi.msu.edu/trfic/browser/legalamazon_frame.html)</a:t>
            </a:r>
            <a:endParaRPr lang="en-US" altLang="en-US" sz="23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>
            <a:extLst>
              <a:ext uri="{FF2B5EF4-FFF2-40B4-BE49-F238E27FC236}">
                <a16:creationId xmlns:a16="http://schemas.microsoft.com/office/drawing/2014/main" id="{B6A90111-E4E8-AC96-E3E5-8785F3D7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5E6DA2-698B-4714-AB51-0F2C82F08EF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73731" name="Text Box 2">
            <a:extLst>
              <a:ext uri="{FF2B5EF4-FFF2-40B4-BE49-F238E27FC236}">
                <a16:creationId xmlns:a16="http://schemas.microsoft.com/office/drawing/2014/main" id="{D219DE1C-A176-F1C1-867A-F300FD2F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81000"/>
            <a:ext cx="7196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Rio Branco and BR 364 Highway, Acre State, Brazil</a:t>
            </a: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AEBF86E-00A7-BB78-E905-FC093A64D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493" tIns="43247" rIns="86493" bIns="4324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3733" name="Picture 4" descr="t00206783092_br364sm">
            <a:extLst>
              <a:ext uri="{FF2B5EF4-FFF2-40B4-BE49-F238E27FC236}">
                <a16:creationId xmlns:a16="http://schemas.microsoft.com/office/drawing/2014/main" id="{DC4B260E-2811-71D9-6DE7-48C5C3767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928688"/>
            <a:ext cx="53371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5">
            <a:extLst>
              <a:ext uri="{FF2B5EF4-FFF2-40B4-BE49-F238E27FC236}">
                <a16:creationId xmlns:a16="http://schemas.microsoft.com/office/drawing/2014/main" id="{D02A8599-A055-3AA3-91AF-D7409806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901700"/>
            <a:ext cx="339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Fig. 4. - Landsat TM Color Infrared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image, Path 2, Row 67, 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8/30/1992</a:t>
            </a:r>
          </a:p>
        </p:txBody>
      </p:sp>
      <p:sp>
        <p:nvSpPr>
          <p:cNvPr id="9224" name="Text Box 6">
            <a:extLst>
              <a:ext uri="{FF2B5EF4-FFF2-40B4-BE49-F238E27FC236}">
                <a16:creationId xmlns:a16="http://schemas.microsoft.com/office/drawing/2014/main" id="{AE66B1F4-A524-2653-837F-41529316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4765675"/>
            <a:ext cx="1581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Rio Branco</a:t>
            </a:r>
          </a:p>
        </p:txBody>
      </p:sp>
      <p:sp>
        <p:nvSpPr>
          <p:cNvPr id="9225" name="Text Box 7">
            <a:extLst>
              <a:ext uri="{FF2B5EF4-FFF2-40B4-BE49-F238E27FC236}">
                <a16:creationId xmlns:a16="http://schemas.microsoft.com/office/drawing/2014/main" id="{B0083C63-A343-9215-31D1-0B855F25D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276600"/>
            <a:ext cx="2286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BR 364 Highway</a:t>
            </a:r>
          </a:p>
        </p:txBody>
      </p:sp>
      <p:sp>
        <p:nvSpPr>
          <p:cNvPr id="73737" name="Line 8">
            <a:extLst>
              <a:ext uri="{FF2B5EF4-FFF2-40B4-BE49-F238E27FC236}">
                <a16:creationId xmlns:a16="http://schemas.microsoft.com/office/drawing/2014/main" id="{D252645B-1C50-0A1F-BC33-2F75AC57EE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8000" y="5072063"/>
            <a:ext cx="1298575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73738" name="Line 9">
            <a:extLst>
              <a:ext uri="{FF2B5EF4-FFF2-40B4-BE49-F238E27FC236}">
                <a16:creationId xmlns:a16="http://schemas.microsoft.com/office/drawing/2014/main" id="{04BA7BAF-F10D-2689-EC87-ABFC426FE6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4000" y="3505200"/>
            <a:ext cx="2565400" cy="1138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9228" name="Text Box 10">
            <a:extLst>
              <a:ext uri="{FF2B5EF4-FFF2-40B4-BE49-F238E27FC236}">
                <a16:creationId xmlns:a16="http://schemas.microsoft.com/office/drawing/2014/main" id="{01C9652E-EFB6-C905-53E4-0495BB363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133600"/>
            <a:ext cx="1985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Forest Spectral Sig.</a:t>
            </a:r>
          </a:p>
        </p:txBody>
      </p:sp>
      <p:sp>
        <p:nvSpPr>
          <p:cNvPr id="9229" name="Text Box 11">
            <a:extLst>
              <a:ext uri="{FF2B5EF4-FFF2-40B4-BE49-F238E27FC236}">
                <a16:creationId xmlns:a16="http://schemas.microsoft.com/office/drawing/2014/main" id="{C2CF238D-6CC4-801B-9B3B-E52857A35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438400"/>
            <a:ext cx="2408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Deforested Spectral Sig.</a:t>
            </a:r>
          </a:p>
        </p:txBody>
      </p:sp>
      <p:sp>
        <p:nvSpPr>
          <p:cNvPr id="9230" name="Text Box 12">
            <a:extLst>
              <a:ext uri="{FF2B5EF4-FFF2-40B4-BE49-F238E27FC236}">
                <a16:creationId xmlns:a16="http://schemas.microsoft.com/office/drawing/2014/main" id="{F7117718-4D6B-A060-8427-202DFE55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819400"/>
            <a:ext cx="2465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2nd Growth Spectral Sig.</a:t>
            </a:r>
          </a:p>
        </p:txBody>
      </p:sp>
      <p:sp>
        <p:nvSpPr>
          <p:cNvPr id="73742" name="Line 13">
            <a:extLst>
              <a:ext uri="{FF2B5EF4-FFF2-40B4-BE49-F238E27FC236}">
                <a16:creationId xmlns:a16="http://schemas.microsoft.com/office/drawing/2014/main" id="{862AB0BD-D7C2-9D1A-77CC-4823D7C7DE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2057400"/>
            <a:ext cx="1600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73743" name="Line 14">
            <a:extLst>
              <a:ext uri="{FF2B5EF4-FFF2-40B4-BE49-F238E27FC236}">
                <a16:creationId xmlns:a16="http://schemas.microsoft.com/office/drawing/2014/main" id="{FFDA075A-E05F-4A4E-8268-760FF04E94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5538" y="2362200"/>
            <a:ext cx="931862" cy="709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73744" name="Line 15">
            <a:extLst>
              <a:ext uri="{FF2B5EF4-FFF2-40B4-BE49-F238E27FC236}">
                <a16:creationId xmlns:a16="http://schemas.microsoft.com/office/drawing/2014/main" id="{7A0FD7D0-DF1D-9B37-A3B3-7ED37969CC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667000"/>
            <a:ext cx="2819400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73745" name="Line 16">
            <a:extLst>
              <a:ext uri="{FF2B5EF4-FFF2-40B4-BE49-F238E27FC236}">
                <a16:creationId xmlns:a16="http://schemas.microsoft.com/office/drawing/2014/main" id="{0AB7F6F6-72BD-51C8-5A7E-09316E1870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9025" y="3048000"/>
            <a:ext cx="2238375" cy="523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73746" name="Rectangle 17">
            <a:extLst>
              <a:ext uri="{FF2B5EF4-FFF2-40B4-BE49-F238E27FC236}">
                <a16:creationId xmlns:a16="http://schemas.microsoft.com/office/drawing/2014/main" id="{4C9F66A2-68B5-E6A5-4392-8D85BE090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928688"/>
            <a:ext cx="1668462" cy="17145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493" tIns="43247" rIns="86493" bIns="4324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3747" name="Text Box 18">
            <a:extLst>
              <a:ext uri="{FF2B5EF4-FFF2-40B4-BE49-F238E27FC236}">
                <a16:creationId xmlns:a16="http://schemas.microsoft.com/office/drawing/2014/main" id="{5A046A20-F5F4-E69C-297A-51F60987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5" y="928688"/>
            <a:ext cx="30464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NW Section processed</a:t>
            </a:r>
          </a:p>
        </p:txBody>
      </p:sp>
      <p:sp>
        <p:nvSpPr>
          <p:cNvPr id="73748" name="Line 19">
            <a:extLst>
              <a:ext uri="{FF2B5EF4-FFF2-40B4-BE49-F238E27FC236}">
                <a16:creationId xmlns:a16="http://schemas.microsoft.com/office/drawing/2014/main" id="{350402D5-ECB3-45FD-45FB-13181ADC36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32000" y="928688"/>
            <a:ext cx="652463" cy="1428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73749" name="Line 20">
            <a:extLst>
              <a:ext uri="{FF2B5EF4-FFF2-40B4-BE49-F238E27FC236}">
                <a16:creationId xmlns:a16="http://schemas.microsoft.com/office/drawing/2014/main" id="{C299B3B7-7285-2D7C-E66D-AD8D6F2963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2000" y="1071563"/>
            <a:ext cx="652463" cy="15716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9228" grpId="0"/>
      <p:bldP spid="9229" grpId="0"/>
      <p:bldP spid="92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>
            <a:extLst>
              <a:ext uri="{FF2B5EF4-FFF2-40B4-BE49-F238E27FC236}">
                <a16:creationId xmlns:a16="http://schemas.microsoft.com/office/drawing/2014/main" id="{027C9FEC-4B20-4EE9-E932-D6F2AD49C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Landsat product </a:t>
            </a:r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75779" name="Object 4" descr="White marble">
            <a:extLst>
              <a:ext uri="{FF2B5EF4-FFF2-40B4-BE49-F238E27FC236}">
                <a16:creationId xmlns:a16="http://schemas.microsoft.com/office/drawing/2014/main" id="{85A15EAF-95D4-B2AD-387C-52BBFC3CC2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4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 Box 9">
            <a:extLst>
              <a:ext uri="{FF2B5EF4-FFF2-40B4-BE49-F238E27FC236}">
                <a16:creationId xmlns:a16="http://schemas.microsoft.com/office/drawing/2014/main" id="{F022A73D-17CF-F2BA-4D5D-602D34F5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8001000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Bookman Old Style" panose="02050604050505020204" pitchFamily="18" charset="0"/>
              </a:rPr>
              <a:t>All data older than 2 years return to "public domain" and are distributed by the Earth Resource Observation System (EROS) Data Center of the US Geological Survey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Bookman Old Style" panose="02050604050505020204" pitchFamily="18" charset="0"/>
              </a:rPr>
              <a:t>Available at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200" dirty="0">
                <a:latin typeface="Bookman Old Style" panose="02050604050505020204" pitchFamily="18" charset="0"/>
              </a:rPr>
              <a:t>     http://earthexplorer.usgs.gov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The LANDSAT Reference system catalogues the world into 57,784 scenes, each 115 miles (183 kilometers) wide by 106 miles (170 kilometers) long. </a:t>
            </a:r>
          </a:p>
          <a:p>
            <a:pPr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75781" name="Slide Number Placeholder 1">
            <a:extLst>
              <a:ext uri="{FF2B5EF4-FFF2-40B4-BE49-F238E27FC236}">
                <a16:creationId xmlns:a16="http://schemas.microsoft.com/office/drawing/2014/main" id="{03DA20AC-D267-DD0A-A803-514C7033C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0C9355-354A-4E90-87CC-222ECE0A472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>
            <a:extLst>
              <a:ext uri="{FF2B5EF4-FFF2-40B4-BE49-F238E27FC236}">
                <a16:creationId xmlns:a16="http://schemas.microsoft.com/office/drawing/2014/main" id="{ED5750F9-D70F-F069-EE66-B89A4DAC2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8991600" cy="5842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Landsat product (USGS) </a:t>
            </a:r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77827" name="Object 4" descr="White marble">
            <a:extLst>
              <a:ext uri="{FF2B5EF4-FFF2-40B4-BE49-F238E27FC236}">
                <a16:creationId xmlns:a16="http://schemas.microsoft.com/office/drawing/2014/main" id="{D6465174-7440-9B79-64BA-0DA12DFD98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0"/>
          <a:ext cx="8985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4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0"/>
                        <a:ext cx="898525" cy="6096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Text Box 8">
            <a:extLst>
              <a:ext uri="{FF2B5EF4-FFF2-40B4-BE49-F238E27FC236}">
                <a16:creationId xmlns:a16="http://schemas.microsoft.com/office/drawing/2014/main" id="{90809FA4-92D3-9DEA-450A-4A6DB21A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200400"/>
            <a:ext cx="7543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OR:  no radiometric or geometric correction applied. Scan lines are reversed and nominally aligned.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1R: includes radiometric correction, but no geometric correction. Scan lines are reversed and nominally aligned.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/>
              <a:t>1G: includes both radiometric and geometric correction. The scene will be rotated, aligned, and georeferenced to a user-defined map projection. </a:t>
            </a:r>
            <a:endParaRPr lang="en-US" altLang="en-US" sz="1600"/>
          </a:p>
        </p:txBody>
      </p:sp>
      <p:pic>
        <p:nvPicPr>
          <p:cNvPr id="77829" name="Picture 9" descr="landsatprice">
            <a:extLst>
              <a:ext uri="{FF2B5EF4-FFF2-40B4-BE49-F238E27FC236}">
                <a16:creationId xmlns:a16="http://schemas.microsoft.com/office/drawing/2014/main" id="{E1F75F4B-722B-F2DA-1540-CFD2C78A79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90600"/>
            <a:ext cx="8001000" cy="2089150"/>
          </a:xfrm>
          <a:noFill/>
        </p:spPr>
      </p:pic>
      <p:sp>
        <p:nvSpPr>
          <p:cNvPr id="77830" name="Slide Number Placeholder 1">
            <a:extLst>
              <a:ext uri="{FF2B5EF4-FFF2-40B4-BE49-F238E27FC236}">
                <a16:creationId xmlns:a16="http://schemas.microsoft.com/office/drawing/2014/main" id="{7B6E33C1-DE35-2825-D7E3-2744FCD59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1230B4-48CC-42AC-B1CB-35BB4B228D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>
            <a:extLst>
              <a:ext uri="{FF2B5EF4-FFF2-40B4-BE49-F238E27FC236}">
                <a16:creationId xmlns:a16="http://schemas.microsoft.com/office/drawing/2014/main" id="{1EC15897-3CA4-E236-2DD8-92A80A9A8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Landsat products </a:t>
            </a:r>
            <a:endParaRPr lang="en-US" altLang="en-US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9875" name="Object 4" descr="White marble">
            <a:extLst>
              <a:ext uri="{FF2B5EF4-FFF2-40B4-BE49-F238E27FC236}">
                <a16:creationId xmlns:a16="http://schemas.microsoft.com/office/drawing/2014/main" id="{88E4D8DB-1F3F-8A8B-8F5E-2C26A6D176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4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096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Text Box 12">
            <a:extLst>
              <a:ext uri="{FF2B5EF4-FFF2-40B4-BE49-F238E27FC236}">
                <a16:creationId xmlns:a16="http://schemas.microsoft.com/office/drawing/2014/main" id="{C5C3B84E-9A2C-A16C-192B-09764ADBA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1022006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Bookman Old Style" panose="02050604050505020204" pitchFamily="18" charset="0"/>
              </a:rPr>
              <a:t>They have a browser for finding and ordering Landsat imagery these and a variety of other RS images</a:t>
            </a:r>
            <a:endParaRPr lang="en-US" altLang="en-US" dirty="0"/>
          </a:p>
        </p:txBody>
      </p:sp>
      <p:pic>
        <p:nvPicPr>
          <p:cNvPr id="79878" name="Picture 7">
            <a:extLst>
              <a:ext uri="{FF2B5EF4-FFF2-40B4-BE49-F238E27FC236}">
                <a16:creationId xmlns:a16="http://schemas.microsoft.com/office/drawing/2014/main" id="{DDC5DAD9-0AA9-2B8E-218F-2735DE6F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844537"/>
            <a:ext cx="7451725" cy="474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9" name="TextBox 2">
            <a:extLst>
              <a:ext uri="{FF2B5EF4-FFF2-40B4-BE49-F238E27FC236}">
                <a16:creationId xmlns:a16="http://schemas.microsoft.com/office/drawing/2014/main" id="{DE315184-4DA7-ECBA-C450-670A2D2FF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567981"/>
            <a:ext cx="468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ookman Old Style" panose="02050604050505020204" pitchFamily="18" charset="0"/>
              </a:rPr>
              <a:t>http://earthexplorer.usgs.gov</a:t>
            </a:r>
          </a:p>
        </p:txBody>
      </p:sp>
      <p:sp>
        <p:nvSpPr>
          <p:cNvPr id="79880" name="Slide Number Placeholder 1">
            <a:extLst>
              <a:ext uri="{FF2B5EF4-FFF2-40B4-BE49-F238E27FC236}">
                <a16:creationId xmlns:a16="http://schemas.microsoft.com/office/drawing/2014/main" id="{5B8C50D7-2A0B-BB0A-231F-F1D9084F1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D264E0-F75F-4D94-A8AE-3E998A2657C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8">
            <a:extLst>
              <a:ext uri="{FF2B5EF4-FFF2-40B4-BE49-F238E27FC236}">
                <a16:creationId xmlns:a16="http://schemas.microsoft.com/office/drawing/2014/main" id="{D24D93A9-E091-C1EA-DA73-B28935688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763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Multispectral imaging using </a:t>
            </a:r>
            <a:br>
              <a:rPr lang="en-US" alt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discrete detectors and scanning mirrors</a:t>
            </a:r>
            <a:endParaRPr lang="en-US" alt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0243" name="Object 1029" descr="White marble">
            <a:extLst>
              <a:ext uri="{FF2B5EF4-FFF2-40B4-BE49-F238E27FC236}">
                <a16:creationId xmlns:a16="http://schemas.microsoft.com/office/drawing/2014/main" id="{FE00DDAC-3F6A-C1C4-8551-230BF5EE56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1029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9144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1033">
            <a:extLst>
              <a:ext uri="{FF2B5EF4-FFF2-40B4-BE49-F238E27FC236}">
                <a16:creationId xmlns:a16="http://schemas.microsoft.com/office/drawing/2014/main" id="{4957970B-0C6B-12C1-381D-4D47E9190B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33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Bookman Old Style" panose="02050604050505020204" pitchFamily="18" charset="0"/>
              </a:rPr>
              <a:t>Differences between this system and a camera system</a:t>
            </a:r>
          </a:p>
        </p:txBody>
      </p:sp>
      <p:pic>
        <p:nvPicPr>
          <p:cNvPr id="10245" name="Picture 1036" descr="scan">
            <a:extLst>
              <a:ext uri="{FF2B5EF4-FFF2-40B4-BE49-F238E27FC236}">
                <a16:creationId xmlns:a16="http://schemas.microsoft.com/office/drawing/2014/main" id="{939049CE-DDE7-F63D-C531-6CAEB4CD8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2775"/>
            <a:ext cx="64770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038">
            <a:extLst>
              <a:ext uri="{FF2B5EF4-FFF2-40B4-BE49-F238E27FC236}">
                <a16:creationId xmlns:a16="http://schemas.microsoft.com/office/drawing/2014/main" id="{2523C9EE-3596-5D72-705F-DB30C81B2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524000"/>
            <a:ext cx="40386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7" name="Text Box 1037">
            <a:extLst>
              <a:ext uri="{FF2B5EF4-FFF2-40B4-BE49-F238E27FC236}">
                <a16:creationId xmlns:a16="http://schemas.microsoft.com/office/drawing/2014/main" id="{34FF1137-6535-C382-03ED-DD103095F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752600"/>
            <a:ext cx="3429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latin typeface="Bookman Old Style" panose="02050604050505020204" pitchFamily="18" charset="0"/>
              </a:rPr>
              <a:t>discrete electronic detectors 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dirty="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latin typeface="Bookman Old Style" panose="02050604050505020204" pitchFamily="18" charset="0"/>
              </a:rPr>
              <a:t>a rotating mirror is added in front of the lens of camera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dirty="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latin typeface="Bookman Old Style" panose="02050604050505020204" pitchFamily="18" charset="0"/>
              </a:rPr>
              <a:t>films are changed to photo-sensitive detectors and magnetic tapes</a:t>
            </a:r>
          </a:p>
        </p:txBody>
      </p:sp>
      <p:sp>
        <p:nvSpPr>
          <p:cNvPr id="10248" name="Slide Number Placeholder 1">
            <a:extLst>
              <a:ext uri="{FF2B5EF4-FFF2-40B4-BE49-F238E27FC236}">
                <a16:creationId xmlns:a16="http://schemas.microsoft.com/office/drawing/2014/main" id="{6667A5B7-E4A5-B846-FFAE-7F4531259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AB9B89-6F24-4D15-B44E-19242EA129F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>
            <a:extLst>
              <a:ext uri="{FF2B5EF4-FFF2-40B4-BE49-F238E27FC236}">
                <a16:creationId xmlns:a16="http://schemas.microsoft.com/office/drawing/2014/main" id="{ECBF5078-E6E8-2774-D6F3-A7DCAF446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Landsat products 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923" name="Object 4" descr="White marble">
            <a:extLst>
              <a:ext uri="{FF2B5EF4-FFF2-40B4-BE49-F238E27FC236}">
                <a16:creationId xmlns:a16="http://schemas.microsoft.com/office/drawing/2014/main" id="{01E65762-3D36-C741-382F-AA3C32EE12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4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096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4" name="Content Placeholder 2">
            <a:extLst>
              <a:ext uri="{FF2B5EF4-FFF2-40B4-BE49-F238E27FC236}">
                <a16:creationId xmlns:a16="http://schemas.microsoft.com/office/drawing/2014/main" id="{6BBC8C67-4662-0AAC-7C3B-021AB26320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877" y="1083093"/>
            <a:ext cx="9145587" cy="7062788"/>
          </a:xfrm>
        </p:spPr>
      </p:pic>
      <p:sp>
        <p:nvSpPr>
          <p:cNvPr id="81925" name="TextBox 2">
            <a:extLst>
              <a:ext uri="{FF2B5EF4-FFF2-40B4-BE49-F238E27FC236}">
                <a16:creationId xmlns:a16="http://schemas.microsoft.com/office/drawing/2014/main" id="{C88CACB0-D2AB-DA1F-2158-D91EC5820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7" y="584200"/>
            <a:ext cx="8603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ookman Old Style" panose="02050604050505020204" pitchFamily="18" charset="0"/>
              </a:rPr>
              <a:t>Downloading Imagery, https://www.youtube.com/watch?v=Wn_G4fvitV8  </a:t>
            </a:r>
          </a:p>
        </p:txBody>
      </p:sp>
      <p:sp>
        <p:nvSpPr>
          <p:cNvPr id="81926" name="Slide Number Placeholder 1">
            <a:extLst>
              <a:ext uri="{FF2B5EF4-FFF2-40B4-BE49-F238E27FC236}">
                <a16:creationId xmlns:a16="http://schemas.microsoft.com/office/drawing/2014/main" id="{644D68B6-A0EC-C41A-0FC0-D8CC88B8F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1212E3-11B5-4CF7-918C-3B957A1DD17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2" name="Arrow: Right 1">
            <a:hlinkClick r:id="rId7"/>
            <a:extLst>
              <a:ext uri="{FF2B5EF4-FFF2-40B4-BE49-F238E27FC236}">
                <a16:creationId xmlns:a16="http://schemas.microsoft.com/office/drawing/2014/main" id="{81A272FF-4BE7-97E9-FE10-EDACB9AE5A5C}"/>
              </a:ext>
            </a:extLst>
          </p:cNvPr>
          <p:cNvSpPr/>
          <p:nvPr/>
        </p:nvSpPr>
        <p:spPr>
          <a:xfrm>
            <a:off x="8534400" y="661680"/>
            <a:ext cx="457200" cy="396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D72288B8-80C9-1D33-8B58-11C74AED5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3025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Across track</a:t>
            </a:r>
            <a:endParaRPr lang="en-US" altLang="en-US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2291" name="Object 5" descr="White marble">
            <a:extLst>
              <a:ext uri="{FF2B5EF4-FFF2-40B4-BE49-F238E27FC236}">
                <a16:creationId xmlns:a16="http://schemas.microsoft.com/office/drawing/2014/main" id="{A09D6CA5-A94C-6B05-41B3-0CD4A4FD1A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7620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9">
            <a:extLst>
              <a:ext uri="{FF2B5EF4-FFF2-40B4-BE49-F238E27FC236}">
                <a16:creationId xmlns:a16="http://schemas.microsoft.com/office/drawing/2014/main" id="{F6FE63B3-B863-0D66-2F72-79FB93767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3" name="Text Box 10">
            <a:extLst>
              <a:ext uri="{FF2B5EF4-FFF2-40B4-BE49-F238E27FC236}">
                <a16:creationId xmlns:a16="http://schemas.microsoft.com/office/drawing/2014/main" id="{3CE7339E-610D-B0A6-86D5-6C2096829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3810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Bookman Old Style" panose="02050604050505020204" pitchFamily="18" charset="0"/>
                <a:ea typeface="宋体" panose="02010600030101010101" pitchFamily="2" charset="-122"/>
              </a:rPr>
              <a:t>Across-track scanners</a:t>
            </a:r>
            <a:r>
              <a:rPr lang="en-US" altLang="zh-CN" sz="2200" dirty="0">
                <a:latin typeface="Bookman Old Style" panose="02050604050505020204" pitchFamily="18" charset="0"/>
                <a:ea typeface="宋体" panose="02010600030101010101" pitchFamily="2" charset="-122"/>
              </a:rPr>
              <a:t> scan the Earth in a series of lines. The lines are oriented perpendicular to the direction of motion of the sensor platform (i.e. </a:t>
            </a:r>
            <a:r>
              <a:rPr lang="en-US" altLang="zh-CN" sz="2200" u="sng" dirty="0">
                <a:latin typeface="Bookman Old Style" panose="02050604050505020204" pitchFamily="18" charset="0"/>
                <a:ea typeface="宋体" panose="02010600030101010101" pitchFamily="2" charset="-122"/>
              </a:rPr>
              <a:t>across the swath</a:t>
            </a:r>
            <a:r>
              <a:rPr lang="en-US" altLang="zh-CN" sz="2200" dirty="0">
                <a:latin typeface="Bookman Old Style" panose="02050604050505020204" pitchFamily="18" charset="0"/>
                <a:ea typeface="宋体" panose="02010600030101010101" pitchFamily="2" charset="-122"/>
              </a:rPr>
              <a:t>).</a:t>
            </a:r>
            <a:r>
              <a:rPr lang="en-US" altLang="zh-CN" sz="2400" dirty="0">
                <a:ea typeface="宋体" panose="02010600030101010101" pitchFamily="2" charset="-122"/>
              </a:rPr>
              <a:t> </a:t>
            </a:r>
            <a:endParaRPr lang="en-US" altLang="en-US" sz="2400" dirty="0"/>
          </a:p>
        </p:txBody>
      </p:sp>
      <p:pic>
        <p:nvPicPr>
          <p:cNvPr id="12294" name="Picture 17" descr="CrossTrack">
            <a:extLst>
              <a:ext uri="{FF2B5EF4-FFF2-40B4-BE49-F238E27FC236}">
                <a16:creationId xmlns:a16="http://schemas.microsoft.com/office/drawing/2014/main" id="{72663BD2-173D-56E6-0374-1062C3179E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24000"/>
            <a:ext cx="3190875" cy="4114800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2295" name="Slide Number Placeholder 1">
            <a:extLst>
              <a:ext uri="{FF2B5EF4-FFF2-40B4-BE49-F238E27FC236}">
                <a16:creationId xmlns:a16="http://schemas.microsoft.com/office/drawing/2014/main" id="{F64E0252-6278-0F6C-212F-0265A3E4C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CB5542-125A-48F4-B963-E1D0F4193F2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9938A73C-1ABE-378C-0AF1-B5D984305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3025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Across track</a:t>
            </a:r>
            <a:endParaRPr lang="en-US" altLang="en-US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4339" name="Object 4" descr="White marble">
            <a:extLst>
              <a:ext uri="{FF2B5EF4-FFF2-40B4-BE49-F238E27FC236}">
                <a16:creationId xmlns:a16="http://schemas.microsoft.com/office/drawing/2014/main" id="{0EF6E047-5AA1-0CF7-F8C6-99DC25E336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4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7620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8">
            <a:extLst>
              <a:ext uri="{FF2B5EF4-FFF2-40B4-BE49-F238E27FC236}">
                <a16:creationId xmlns:a16="http://schemas.microsoft.com/office/drawing/2014/main" id="{8D455941-F70F-9790-DB8A-4C79C8948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4341" name="Picture 10" descr="acrsstrack">
            <a:extLst>
              <a:ext uri="{FF2B5EF4-FFF2-40B4-BE49-F238E27FC236}">
                <a16:creationId xmlns:a16="http://schemas.microsoft.com/office/drawing/2014/main" id="{9DE75676-76B3-4E93-BC86-023564145D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057400"/>
            <a:ext cx="3886200" cy="3175000"/>
          </a:xfrm>
          <a:noFill/>
        </p:spPr>
      </p:pic>
      <p:sp>
        <p:nvSpPr>
          <p:cNvPr id="14342" name="Text Box 11">
            <a:extLst>
              <a:ext uri="{FF2B5EF4-FFF2-40B4-BE49-F238E27FC236}">
                <a16:creationId xmlns:a16="http://schemas.microsoft.com/office/drawing/2014/main" id="{B5853CFE-722F-B92B-4E2F-F4807DFB5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44196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sz="2400">
                <a:ea typeface="宋体" panose="02010600030101010101" pitchFamily="2" charset="-122"/>
              </a:rPr>
              <a:t>IFOV (C) (instantaneous field of view):  the angle within which incident energy is focused on the detector.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sz="2400">
                <a:ea typeface="宋体" panose="02010600030101010101" pitchFamily="2" charset="-122"/>
              </a:rPr>
              <a:t>Field of view (E): the sweep of the mirror, used to record a scan line.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sz="2400">
                <a:ea typeface="宋体" panose="02010600030101010101" pitchFamily="2" charset="-122"/>
              </a:rPr>
              <a:t>Swath width (F): determined by the field of view and altitude of the platform</a:t>
            </a:r>
            <a:endParaRPr lang="en-US" altLang="en-US" sz="2400"/>
          </a:p>
        </p:txBody>
      </p:sp>
      <p:sp>
        <p:nvSpPr>
          <p:cNvPr id="14343" name="Text Box 12">
            <a:extLst>
              <a:ext uri="{FF2B5EF4-FFF2-40B4-BE49-F238E27FC236}">
                <a16:creationId xmlns:a16="http://schemas.microsoft.com/office/drawing/2014/main" id="{706D8CA9-EF93-5AE8-E32F-CBAD70644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181600"/>
            <a:ext cx="3276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A: rotating mirror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B: detector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>
                <a:ea typeface="宋体" panose="02010600030101010101" pitchFamily="2" charset="-122"/>
              </a:rPr>
              <a:t>D: spatial resolution </a:t>
            </a:r>
            <a:endParaRPr lang="en-US" altLang="en-US" sz="2000"/>
          </a:p>
        </p:txBody>
      </p:sp>
      <p:sp>
        <p:nvSpPr>
          <p:cNvPr id="14344" name="Slide Number Placeholder 1">
            <a:extLst>
              <a:ext uri="{FF2B5EF4-FFF2-40B4-BE49-F238E27FC236}">
                <a16:creationId xmlns:a16="http://schemas.microsoft.com/office/drawing/2014/main" id="{AA5446BA-9F6C-3CD5-9A43-AF7348896A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7F0407-3757-47AD-9176-4BB44AB29DB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BB1AEAC-D100-7F49-3739-E3318587C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533400"/>
          </a:xfrm>
        </p:spPr>
        <p:txBody>
          <a:bodyPr/>
          <a:lstStyle/>
          <a:p>
            <a:pPr eaLnBrk="1" hangingPunct="1"/>
            <a:r>
              <a:rPr lang="en-US" altLang="en-US" sz="2400" b="1" u="sng">
                <a:solidFill>
                  <a:srgbClr val="FF0000"/>
                </a:solidFill>
              </a:rPr>
              <a:t>Multispectral Scanning System (MSS) 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94EA17B9-E1F2-4D77-1AB8-B5AE20692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Introduction to Remote Sensing</a:t>
            </a:r>
          </a:p>
        </p:txBody>
      </p:sp>
      <p:graphicFrame>
        <p:nvGraphicFramePr>
          <p:cNvPr id="16388" name="Object 5" descr="White marble">
            <a:extLst>
              <a:ext uri="{FF2B5EF4-FFF2-40B4-BE49-F238E27FC236}">
                <a16:creationId xmlns:a16="http://schemas.microsoft.com/office/drawing/2014/main" id="{68A35337-6C2E-BD22-340E-958979C9B6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10">
            <a:extLst>
              <a:ext uri="{FF2B5EF4-FFF2-40B4-BE49-F238E27FC236}">
                <a16:creationId xmlns:a16="http://schemas.microsoft.com/office/drawing/2014/main" id="{94A31600-06FE-AD05-E7A6-8164E1EF9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9530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90" name="Picture 11" descr="fig317">
            <a:extLst>
              <a:ext uri="{FF2B5EF4-FFF2-40B4-BE49-F238E27FC236}">
                <a16:creationId xmlns:a16="http://schemas.microsoft.com/office/drawing/2014/main" id="{1EE3DA2A-DC3C-58ED-CCDC-4F37B5A70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743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 descr="fig318">
            <a:extLst>
              <a:ext uri="{FF2B5EF4-FFF2-40B4-BE49-F238E27FC236}">
                <a16:creationId xmlns:a16="http://schemas.microsoft.com/office/drawing/2014/main" id="{D7082614-D2D9-EFE9-DE15-94CA7DF1A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29908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>
            <a:extLst>
              <a:ext uri="{FF2B5EF4-FFF2-40B4-BE49-F238E27FC236}">
                <a16:creationId xmlns:a16="http://schemas.microsoft.com/office/drawing/2014/main" id="{D7AD0BE1-1462-68B4-44AB-3AAB25DFF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276600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Each scan will collect six image lines. </a:t>
            </a:r>
          </a:p>
        </p:txBody>
      </p:sp>
      <p:sp>
        <p:nvSpPr>
          <p:cNvPr id="16393" name="Text Box 15">
            <a:extLst>
              <a:ext uri="{FF2B5EF4-FFF2-40B4-BE49-F238E27FC236}">
                <a16:creationId xmlns:a16="http://schemas.microsoft.com/office/drawing/2014/main" id="{7028D159-042F-C744-D113-62173C7B7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19800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Six detectors per band (24 detectors total). </a:t>
            </a:r>
          </a:p>
        </p:txBody>
      </p:sp>
      <p:sp>
        <p:nvSpPr>
          <p:cNvPr id="16394" name="Rectangle 17">
            <a:extLst>
              <a:ext uri="{FF2B5EF4-FFF2-40B4-BE49-F238E27FC236}">
                <a16:creationId xmlns:a16="http://schemas.microsoft.com/office/drawing/2014/main" id="{47364815-0B18-5609-9C49-B73991F28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971800"/>
            <a:ext cx="1049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swath width</a:t>
            </a:r>
          </a:p>
        </p:txBody>
      </p:sp>
      <p:sp>
        <p:nvSpPr>
          <p:cNvPr id="16395" name="Text Box 20">
            <a:extLst>
              <a:ext uri="{FF2B5EF4-FFF2-40B4-BE49-F238E27FC236}">
                <a16:creationId xmlns:a16="http://schemas.microsoft.com/office/drawing/2014/main" id="{23AA3543-EB78-8C89-B6B1-11E007BAD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4478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6600"/>
                </a:solidFill>
              </a:rPr>
              <a:t>Across –track of the scanning</a:t>
            </a:r>
          </a:p>
        </p:txBody>
      </p:sp>
      <p:sp>
        <p:nvSpPr>
          <p:cNvPr id="16396" name="Text Box 21">
            <a:extLst>
              <a:ext uri="{FF2B5EF4-FFF2-40B4-BE49-F238E27FC236}">
                <a16:creationId xmlns:a16="http://schemas.microsoft.com/office/drawing/2014/main" id="{131FB638-D33D-B2DB-6152-47C85F5FF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Along –track of the satellite</a:t>
            </a:r>
          </a:p>
        </p:txBody>
      </p:sp>
      <p:sp>
        <p:nvSpPr>
          <p:cNvPr id="16397" name="Text Box 22">
            <a:extLst>
              <a:ext uri="{FF2B5EF4-FFF2-40B4-BE49-F238E27FC236}">
                <a16:creationId xmlns:a16="http://schemas.microsoft.com/office/drawing/2014/main" id="{18C8076D-EEC4-2F29-B25B-24BAC8931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038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8" name="Text Box 23">
            <a:extLst>
              <a:ext uri="{FF2B5EF4-FFF2-40B4-BE49-F238E27FC236}">
                <a16:creationId xmlns:a16="http://schemas.microsoft.com/office/drawing/2014/main" id="{4556BC97-928C-5EB4-047F-D1A390F02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962400"/>
            <a:ext cx="24384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chemeClr val="accent2"/>
                </a:solidFill>
              </a:rPr>
              <a:t>Each scene covers: 185 km X 170 km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chemeClr val="accent2"/>
                </a:solidFill>
              </a:rPr>
              <a:t>a spatial resolution:   79 m X 57 m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6399" name="Slide Number Placeholder 1">
            <a:extLst>
              <a:ext uri="{FF2B5EF4-FFF2-40B4-BE49-F238E27FC236}">
                <a16:creationId xmlns:a16="http://schemas.microsoft.com/office/drawing/2014/main" id="{5C32620F-3F30-7C3B-01DD-22C9777CB5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7B8DAB-41FD-45D6-AE5E-36CEC26D7C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5B58BBBC-8637-AF11-DB7B-41390EA2B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Along track</a:t>
            </a:r>
            <a:endParaRPr lang="en-US" altLang="en-US" b="1">
              <a:solidFill>
                <a:schemeClr val="bg1"/>
              </a:solidFill>
            </a:endParaRPr>
          </a:p>
        </p:txBody>
      </p:sp>
      <p:graphicFrame>
        <p:nvGraphicFramePr>
          <p:cNvPr id="18435" name="Object 5" descr="White marble">
            <a:extLst>
              <a:ext uri="{FF2B5EF4-FFF2-40B4-BE49-F238E27FC236}">
                <a16:creationId xmlns:a16="http://schemas.microsoft.com/office/drawing/2014/main" id="{CA66A281-48E6-0C52-C2E2-3B2272555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858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9">
            <a:extLst>
              <a:ext uri="{FF2B5EF4-FFF2-40B4-BE49-F238E27FC236}">
                <a16:creationId xmlns:a16="http://schemas.microsoft.com/office/drawing/2014/main" id="{F721A70B-C7C9-06BF-A8FF-ED9D2205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7" name="Text Box 10">
            <a:extLst>
              <a:ext uri="{FF2B5EF4-FFF2-40B4-BE49-F238E27FC236}">
                <a16:creationId xmlns:a16="http://schemas.microsoft.com/office/drawing/2014/main" id="{D8FAC597-1374-81CD-2361-070F0CD55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0"/>
            <a:ext cx="4419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b="1"/>
              <a:t>Along-track</a:t>
            </a:r>
            <a:r>
              <a:rPr lang="en-US" altLang="en-US" sz="2800"/>
              <a:t>: detectors record data </a:t>
            </a:r>
            <a:r>
              <a:rPr lang="en-US" altLang="en-US" sz="2800" u="sng"/>
              <a:t>along a swath</a:t>
            </a:r>
            <a:r>
              <a:rPr lang="en-US" altLang="en-US" sz="2800"/>
              <a:t> which is perpendicular to the flight line.</a:t>
            </a:r>
          </a:p>
        </p:txBody>
      </p:sp>
      <p:sp>
        <p:nvSpPr>
          <p:cNvPr id="18438" name="Text Box 17">
            <a:extLst>
              <a:ext uri="{FF2B5EF4-FFF2-40B4-BE49-F238E27FC236}">
                <a16:creationId xmlns:a16="http://schemas.microsoft.com/office/drawing/2014/main" id="{B85422D8-77EE-69E2-4232-51B436650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05425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</p:txBody>
      </p:sp>
      <p:pic>
        <p:nvPicPr>
          <p:cNvPr id="18439" name="Picture 19" descr="AlongTrack">
            <a:extLst>
              <a:ext uri="{FF2B5EF4-FFF2-40B4-BE49-F238E27FC236}">
                <a16:creationId xmlns:a16="http://schemas.microsoft.com/office/drawing/2014/main" id="{37DF041A-D83B-C59F-6211-0859B1E8B1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600200"/>
            <a:ext cx="3049588" cy="4191000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8440" name="Slide Number Placeholder 1">
            <a:extLst>
              <a:ext uri="{FF2B5EF4-FFF2-40B4-BE49-F238E27FC236}">
                <a16:creationId xmlns:a16="http://schemas.microsoft.com/office/drawing/2014/main" id="{E0CD7BBA-1DFC-35B7-4BEB-E399831AF1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746FDB-C3ED-4779-AF01-4118ADCF20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A5F4DE7A-7460-06BD-9A35-DE1DEF9E8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Along track</a:t>
            </a:r>
            <a:endParaRPr lang="en-US" altLang="en-US" b="1">
              <a:solidFill>
                <a:schemeClr val="bg1"/>
              </a:solidFill>
            </a:endParaRPr>
          </a:p>
        </p:txBody>
      </p:sp>
      <p:graphicFrame>
        <p:nvGraphicFramePr>
          <p:cNvPr id="20483" name="Object 4" descr="White marble">
            <a:extLst>
              <a:ext uri="{FF2B5EF4-FFF2-40B4-BE49-F238E27FC236}">
                <a16:creationId xmlns:a16="http://schemas.microsoft.com/office/drawing/2014/main" id="{EB920D29-E64E-631E-6EB8-D6A5B42C6B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4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858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8">
            <a:extLst>
              <a:ext uri="{FF2B5EF4-FFF2-40B4-BE49-F238E27FC236}">
                <a16:creationId xmlns:a16="http://schemas.microsoft.com/office/drawing/2014/main" id="{BE31BA5A-B3FF-7BAB-92DA-4603662A7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485" name="Picture 10" descr="alngtrk">
            <a:extLst>
              <a:ext uri="{FF2B5EF4-FFF2-40B4-BE49-F238E27FC236}">
                <a16:creationId xmlns:a16="http://schemas.microsoft.com/office/drawing/2014/main" id="{D1886FB0-C2E4-27F9-20F5-BB04D16352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81200"/>
            <a:ext cx="3181350" cy="3130550"/>
          </a:xfrm>
          <a:noFill/>
        </p:spPr>
      </p:pic>
      <p:sp>
        <p:nvSpPr>
          <p:cNvPr id="20486" name="Text Box 11">
            <a:extLst>
              <a:ext uri="{FF2B5EF4-FFF2-40B4-BE49-F238E27FC236}">
                <a16:creationId xmlns:a16="http://schemas.microsoft.com/office/drawing/2014/main" id="{48781C2E-2838-800C-5C29-C97E25432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5029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uses a linear array detectors (A)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detectors are push along in the flight track direction (along track)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2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referred to as pushbroom scanner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2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i="1"/>
              <a:t>each individual detector</a:t>
            </a:r>
            <a:r>
              <a:rPr lang="en-US" altLang="en-US" sz="2400"/>
              <a:t> measures the energy for a single ground resolution cell (D). </a:t>
            </a:r>
          </a:p>
        </p:txBody>
      </p:sp>
      <p:sp>
        <p:nvSpPr>
          <p:cNvPr id="20487" name="Text Box 12">
            <a:extLst>
              <a:ext uri="{FF2B5EF4-FFF2-40B4-BE49-F238E27FC236}">
                <a16:creationId xmlns:a16="http://schemas.microsoft.com/office/drawing/2014/main" id="{5A10532A-85FE-1DB1-A418-C5807177D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486400"/>
            <a:ext cx="1905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B: focal plane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C: lens</a:t>
            </a:r>
          </a:p>
        </p:txBody>
      </p:sp>
      <p:sp>
        <p:nvSpPr>
          <p:cNvPr id="20488" name="Text Box 13">
            <a:extLst>
              <a:ext uri="{FF2B5EF4-FFF2-40B4-BE49-F238E27FC236}">
                <a16:creationId xmlns:a16="http://schemas.microsoft.com/office/drawing/2014/main" id="{2863EC54-ADFC-1A99-22B8-D9318A524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05425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</p:txBody>
      </p:sp>
      <p:sp>
        <p:nvSpPr>
          <p:cNvPr id="20489" name="Slide Number Placeholder 1">
            <a:extLst>
              <a:ext uri="{FF2B5EF4-FFF2-40B4-BE49-F238E27FC236}">
                <a16:creationId xmlns:a16="http://schemas.microsoft.com/office/drawing/2014/main" id="{9205A3FE-6239-994E-35C4-4B01A4167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46E285-FCB7-4376-9A95-ED86C58EBD1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9421</TotalTime>
  <Words>2865</Words>
  <Application>Microsoft Office PowerPoint</Application>
  <PresentationFormat>On-screen Show (4:3)</PresentationFormat>
  <Paragraphs>529</Paragraphs>
  <Slides>40</Slides>
  <Notes>40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Bookman Old Style</vt:lpstr>
      <vt:lpstr>Calibri</vt:lpstr>
      <vt:lpstr>Times</vt:lpstr>
      <vt:lpstr>Times New Roman</vt:lpstr>
      <vt:lpstr>Wingdings</vt:lpstr>
      <vt:lpstr>Default Design</vt:lpstr>
      <vt:lpstr>Clip</vt:lpstr>
      <vt:lpstr>Document</vt:lpstr>
      <vt:lpstr>Types of Remote Sensing Systems (optical)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Multispectral Scanning System (MSS) </vt:lpstr>
      <vt:lpstr>PowerPoint Presentation</vt:lpstr>
      <vt:lpstr>PowerPoint Presentation</vt:lpstr>
      <vt:lpstr>Multispectral imaging using linear arrays (pushbroom, SPOT HRV)</vt:lpstr>
      <vt:lpstr>Comparison of a linear sensor  and a scanning sensor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changes of  Landsat Enhanced Thematic Mapper Plus   (ETM+) as compared to the TM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Berkeley, CAMFER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wsun</dc:creator>
  <cp:lastModifiedBy>Kin Ma</cp:lastModifiedBy>
  <cp:revision>340</cp:revision>
  <cp:lastPrinted>2020-02-11T19:08:05Z</cp:lastPrinted>
  <dcterms:created xsi:type="dcterms:W3CDTF">2001-11-23T22:25:21Z</dcterms:created>
  <dcterms:modified xsi:type="dcterms:W3CDTF">2024-02-12T19:52:39Z</dcterms:modified>
</cp:coreProperties>
</file>